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4060" r:id="rId2"/>
    <p:sldMasterId id="2147484268" r:id="rId3"/>
    <p:sldMasterId id="2147484696" r:id="rId4"/>
    <p:sldMasterId id="2147484720" r:id="rId5"/>
    <p:sldMasterId id="2147484732" r:id="rId6"/>
    <p:sldMasterId id="2147484768" r:id="rId7"/>
    <p:sldMasterId id="2147484780" r:id="rId8"/>
  </p:sldMasterIdLst>
  <p:notesMasterIdLst>
    <p:notesMasterId r:id="rId12"/>
  </p:notesMasterIdLst>
  <p:handoutMasterIdLst>
    <p:handoutMasterId r:id="rId13"/>
  </p:handoutMasterIdLst>
  <p:sldIdLst>
    <p:sldId id="1400" r:id="rId9"/>
    <p:sldId id="1401" r:id="rId10"/>
    <p:sldId id="1395" r:id="rId11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BC9BB"/>
    <a:srgbClr val="EEF9FC"/>
    <a:srgbClr val="E1F616"/>
    <a:srgbClr val="CDF01C"/>
    <a:srgbClr val="FFFFCC"/>
    <a:srgbClr val="FDF814"/>
    <a:srgbClr val="DFE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9647" autoAdjust="0"/>
  </p:normalViewPr>
  <p:slideViewPr>
    <p:cSldViewPr>
      <p:cViewPr>
        <p:scale>
          <a:sx n="90" d="100"/>
          <a:sy n="90" d="100"/>
        </p:scale>
        <p:origin x="-684" y="-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716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02" cy="493237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5" y="0"/>
            <a:ext cx="2919302" cy="493237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746A17D-2FD6-4D74-8E72-2DCD8692C5E9}" type="datetimeFigureOut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9371512"/>
            <a:ext cx="2919302" cy="493236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5" y="9371512"/>
            <a:ext cx="2919302" cy="493236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80B2A0D-2488-41B9-BF7D-B725B007EF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20525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02" cy="493237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0"/>
            <a:ext cx="2919302" cy="493237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12401AC-EFE5-4E10-A065-33889E6492F4}" type="datetimeFigureOut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6" rIns="90632" bIns="4531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4" y="4686538"/>
            <a:ext cx="5387666" cy="4439132"/>
          </a:xfrm>
          <a:prstGeom prst="rect">
            <a:avLst/>
          </a:prstGeom>
        </p:spPr>
        <p:txBody>
          <a:bodyPr vert="horz" lIns="90632" tIns="45316" rIns="90632" bIns="4531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371512"/>
            <a:ext cx="2919302" cy="493236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2"/>
            <a:ext cx="2919302" cy="493236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CB232ED-F49F-435D-94A2-C660F1DEE8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0471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7EBA9C-0BFC-40E7-9434-EBA8853C4110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736A-351D-457D-AE24-3C6AE7560FD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CD655-58D2-4EDA-8ED2-82B348C680E5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-9906" y="400034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4A4F-121D-41C6-9D69-47583E462DF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49E9-5475-43C1-9F40-A4F64D7E0C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2465-2AA9-49B9-B179-58E3CC83DDA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7A1B-710A-4924-B4F0-ED0686CC7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FA32-24D7-4D0D-BC44-1D4E0548A0FE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593E-F3C5-4F1B-AA4B-413608E0CA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0197-5E52-4D28-9583-6DD6F7B5F6F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53EA-7A57-4274-8AFB-D62EC53B93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9854-ADDC-4732-9252-E9AD9A9A76F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CAA1-81C0-4593-B4CC-E03B873D5A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6730-8133-48DE-9DDD-C9B7C70FC09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803B-712C-49B3-8398-7F52E2F3AB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552E-2AE4-46BB-A078-7324F09D6A9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5FB6-618D-4CE6-8A15-E115BFEF7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872A-9044-4EB2-B45E-392A5A59736E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5CBD-CAF1-44D5-B86A-1F52801019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C314-7667-4714-9288-9091C1F4F49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9B1D-3289-427A-9CD9-C204CFE8D6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3980-119C-499F-A4FB-58196D42905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C192-71E9-4ABE-AD43-CCB418874C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21DC-9787-4B30-8FB2-578F547AC96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C4E1-81D1-4464-8165-51855AD58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2838-9F61-4997-A5C2-6FC553E61FB7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9952-295C-4B3A-833C-7EA7B29DF39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32A0-13C9-4CF1-BFF8-83268B2772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246A-A5CD-4D15-BF16-7ACB55FEF3C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37D8-1F3D-4E7D-ACA7-D781F19B76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6F39-F4DD-4B5F-A16D-AF9FBE7F610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9188-A63B-4A60-82EC-42731B5004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5B84-AF74-4C02-9D1F-9ECC4D5FC7C7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6DDE-51BC-4EC7-B64E-820262846C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EB85-B4CC-4607-B56A-CCA7C5349FE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BCA5-C5E2-4F96-AED5-3358E2D7F6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2A1E-E9F5-409B-A5D3-4EB4737A1F3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AFBF5-43CF-486D-A94A-FC017C21D4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1111-4DCE-4658-8869-E496C8DC035B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9710-7D14-4487-B3BC-60E7E9C356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C565-8FE3-41CA-B508-DA51F025342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EFC9-8FBB-4931-BF23-0F2926C7F8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B6DC-D77F-438D-BAA7-D1D5E798756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0548-4A2E-47DA-9328-EE576C9940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7428-5C10-49D4-8F6D-A39F80AA824B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CD0F-8835-4DD6-9DCC-D14A3D112A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BA8F-EB81-47D7-BEF6-EAF09A0D4C6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8C5AD-C98F-4960-A704-3A141FFBC1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2089-DFA6-48CE-B5A9-F2D339A7F2DE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BA9A-E53A-4BAE-B0EC-A371F35A9C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70D5-5B6E-4287-B931-BD8ABA06CF6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17F9-89CD-48B4-9082-193363950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D053-C156-4D3B-B677-337022365AF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69130-F871-419A-A275-B9B07944CD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E6A2-D2A3-4AF3-ADAC-5196993A13B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089A6-2760-4913-9000-A08DB57EB3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-9906" y="400034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A69D-9262-4E1F-8446-878E4B7F129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B268-530F-467A-97E5-24DE63A7A2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3D8B-E703-4E12-B9DF-10888727F5EB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0E79-769B-41C9-96AC-E50A9058724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E9EAC-7EC8-4D10-800F-2F8AC3BC3E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1AF8-F443-4B57-8D10-A7D3E3B75E56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A207-BE2F-4EB8-89E8-F654163D3B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06910-C900-4C50-9883-BB66AEB7AF2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77BA-DEC7-456D-AB98-375B8F0053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76444-7752-4473-A291-56E5E138F9C1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2804-F59A-46FB-9DB6-30DF7E7B14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08DD-6CA4-4F43-868F-38FED258E7D5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4226-FD5E-4233-A8EF-2E6EAD7208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854D-0FD0-46EF-BD35-D071D3D6064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CEE6BE53-204F-49A2-87A6-106612903CA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5137-F636-40AF-80F9-A0005D27CB6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C856-32F7-47B5-986A-2E02882ED8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6DA0-4DCC-4011-A2AF-EE1C8A909467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E651-B249-46ED-B1BA-CCE354454E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990FC-D050-4DE4-A4CE-C29CF471E4F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63C7-1A5E-45F6-BF8D-1964EFE5B7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B832-128D-4C59-83E1-EE58176FFA3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F43E7-8D45-489E-B094-39E07C2780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8CBC-E229-4326-B619-C33692B808F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46C4-9F42-49B3-B638-275B21712F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5026-F703-4A7E-9275-EA321387D9A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479A-82AD-4B2A-A2B5-855759BE14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7089-B04C-42B6-BF0D-4ABDEE4AD0D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A17E-471E-4705-A86C-92BA2C45FF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93076" y="2239963"/>
            <a:ext cx="6158575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5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68BE-8AF5-4607-A427-084C9E43644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EB84-B60B-4461-A76A-5E64FF886E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D808-5C07-46AE-93B6-376022416F7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3FCC-A251-4318-A5A0-FCCBD249CD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00F3-F0A1-4CAB-A76A-B949F229E77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113B-033B-41B3-BB62-2BB3EFC044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0025-8962-43FE-BB59-3401134DA19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9450-1EE2-4DAC-AF8D-7ADDA2D5C4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B7FF-D8E5-4F4F-BCFF-1AF00528B58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70BA-93E5-459C-A040-B9D4EE0741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01DC-EBA4-4831-ADD4-11F6DBE52CA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1AB8-3E46-4AC7-9924-350E41291A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E5BD-B62F-4C4B-86A5-F88173D1041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3E39-110F-4279-8C60-5F1312CB95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CA1A-4A51-4456-B462-B82DF8A0B53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954A-F6FC-42B2-BCC7-6D6975A549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018C0-A18C-4C27-8C1D-CC11976C9296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566F-866F-40AB-9BC3-7C612B3260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-9906" y="400034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47C8-1B79-4DC7-A30D-9C120AA3BDA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01A6-BEF7-4D53-B2CB-DDD60823BF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3040-09E1-44EE-B439-0448671720D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97D1-5DBE-4F13-8540-A150A8654BD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6D1D-EE12-49BF-A4C5-34EFAA5F11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AC2F-E600-409E-8983-02F677BBA13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D584-92B4-4B4B-B2BD-550958C953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77BA-DEDA-48A0-B111-1DF418D0DA9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3362-FEFA-4357-A3FD-E18B65B5D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F7A3-82DC-46D0-8598-60C1308196C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39CD-1175-4AF7-8655-76133E8F0A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1C58D-6B7F-4823-ACCC-5AE91F164495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F108-BA41-4844-A088-4F02B7A22B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9BFF-EBDE-47D7-89D0-2B676863BB8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21403EA5-7F35-42B8-AFE4-87C37A75AF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A019-6953-4416-B2B9-CBCA1AA2534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E815-9D29-450C-946B-6210601BE1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18D8-2525-4C8C-A4CA-693D7DD765D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8D3F-EBEA-4E68-9473-D94A800C66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EFAE-9C07-4AEB-AF7A-5C4828DD559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A980-E2F7-4F46-B141-B28C0BE4F8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35FA-66B9-4F03-A18D-F3CBA837913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B878-CFB2-4151-8E9E-4D51165CB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-9906" y="400034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C087-1C2E-474F-8CF3-22DB65446CF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ABCC-F531-49D0-97B6-CB63AFEB13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5B11-F720-40F7-8E96-23E4494B6E27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923E-B9F3-49E0-AF70-C100F6374E47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494F-C014-4CF4-B1A2-D966E11CDD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A751-A7DD-461A-BFA0-A517F809D94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97F6F762-68D9-44DF-9547-E5EA58BDBD3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C579-3F28-43CE-967F-47A26317C13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9EC6-382C-46DF-B659-1CD2B525C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9E3F-6D59-458C-99C5-D38ECF9E6255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70EB-BBAC-4354-9C24-C44D0CA89F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E02AF-8070-4752-A38C-F799D16FF66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0E1E-FDE3-43B4-A908-F5757847BA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CE2C-B031-4519-91F1-87335423E221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25ED77A6-E693-42B2-906F-F66D34E984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11CE-6F2A-451D-93D0-B17D2B13EA5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3170-BBA3-4950-9FCD-4254DFC0E3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F7DD-3A3B-4F6A-9D3D-D6BE334F8EDA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07268-2E3E-47A0-9C5C-D4EAFD4EFD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9EBB-18FA-45BA-9854-FC07F847B7C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8162-30C1-4EE6-8002-ADB612AACE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7998-4D3B-4AB8-8188-5F1982437E7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7A4E-2313-492B-9F9A-DC154007A7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-9906" y="400034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1270-A484-4299-9A45-0536833943F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680C-DF8E-418F-9A9E-F9A8FDD47F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07EE-74FB-4250-93EB-1A14CD716D32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5E70-AAA6-43E0-A953-4A5E7FB78CD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4F47-085D-4150-8579-15C640D2C9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D43E-EAAE-4538-BA64-84598009F52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C942-1D3E-48C0-BC4A-08DDFB4094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C472-71AF-40E0-9D08-C360D4627BA6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246BD-BA53-4879-B978-2B238EB5B2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1CE9-7D84-4F9A-BA32-9A50D0537F0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0185-4CBE-4919-8156-69879B1B0A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726F-46DA-4334-BE49-B5396E00D73B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C67B-DD87-40C3-9E03-8C573E23B2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8F545-C4B7-4FCB-AB31-A46ED506B12C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fld id="{DCAE0A09-4F8A-4772-9733-ED1198BF443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A12F2-5F7E-4CD1-835D-564900F1709E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4A93-8469-4FDC-81C2-45E15259C5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A08F-33F1-4D76-AB2F-96E12A8A3EA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2D38-FF80-4A98-BF45-016239092B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17945-B3E9-48D5-88E3-EB977F230F2F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2F6E-D0DF-4A08-AED0-F9C9E899C3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ADEC-FA4E-45D5-A854-5B82DE637BE3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04B2-7193-4D12-A374-50AD22B3A5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3677-24A1-473E-9909-DC399F5F437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9C957-535E-4CAB-860F-5CCE44BC2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86E9EC-734F-4599-8FC3-874A9B83704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84A0DE-B1AD-4959-B243-839B20178C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2" r:id="rId1"/>
    <p:sldLayoutId id="2147485093" r:id="rId2"/>
    <p:sldLayoutId id="2147485019" r:id="rId3"/>
    <p:sldLayoutId id="2147485020" r:id="rId4"/>
    <p:sldLayoutId id="2147485021" r:id="rId5"/>
    <p:sldLayoutId id="2147485022" r:id="rId6"/>
    <p:sldLayoutId id="2147485094" r:id="rId7"/>
    <p:sldLayoutId id="2147485023" r:id="rId8"/>
    <p:sldLayoutId id="2147485024" r:id="rId9"/>
    <p:sldLayoutId id="2147485025" r:id="rId10"/>
    <p:sldLayoutId id="21474850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3CD6D7-FF52-4828-8326-0463ABCFEFA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4A7BF7-702C-4EE8-8C76-04D7B2A899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906" y="400036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  <p:sldLayoutId id="2147485028" r:id="rId2"/>
    <p:sldLayoutId id="2147485029" r:id="rId3"/>
    <p:sldLayoutId id="2147485030" r:id="rId4"/>
    <p:sldLayoutId id="2147485031" r:id="rId5"/>
    <p:sldLayoutId id="2147485032" r:id="rId6"/>
    <p:sldLayoutId id="2147485033" r:id="rId7"/>
    <p:sldLayoutId id="2147485034" r:id="rId8"/>
    <p:sldLayoutId id="2147485035" r:id="rId9"/>
    <p:sldLayoutId id="2147485036" r:id="rId10"/>
    <p:sldLayoutId id="21474850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C77CEB-8990-4172-A2D7-134A3CFA224D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4E7D3B-F5D7-4FBA-9B37-1D74FD7C5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906" y="400038"/>
            <a:ext cx="9906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8" r:id="rId1"/>
    <p:sldLayoutId id="2147485039" r:id="rId2"/>
    <p:sldLayoutId id="2147485040" r:id="rId3"/>
    <p:sldLayoutId id="2147485041" r:id="rId4"/>
    <p:sldLayoutId id="2147485042" r:id="rId5"/>
    <p:sldLayoutId id="2147485043" r:id="rId6"/>
    <p:sldLayoutId id="2147485044" r:id="rId7"/>
    <p:sldLayoutId id="2147485045" r:id="rId8"/>
    <p:sldLayoutId id="2147485046" r:id="rId9"/>
    <p:sldLayoutId id="2147485047" r:id="rId10"/>
    <p:sldLayoutId id="214748504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026997-D091-4835-95AD-CCFF60031F89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6C5496E-BDB7-41DB-A127-B178B30440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5" r:id="rId1"/>
    <p:sldLayoutId id="2147485096" r:id="rId2"/>
    <p:sldLayoutId id="2147485049" r:id="rId3"/>
    <p:sldLayoutId id="2147485050" r:id="rId4"/>
    <p:sldLayoutId id="2147485051" r:id="rId5"/>
    <p:sldLayoutId id="2147485052" r:id="rId6"/>
    <p:sldLayoutId id="2147485097" r:id="rId7"/>
    <p:sldLayoutId id="2147485053" r:id="rId8"/>
    <p:sldLayoutId id="2147485054" r:id="rId9"/>
    <p:sldLayoutId id="2147485055" r:id="rId10"/>
    <p:sldLayoutId id="21474850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83B6F5E-3E85-4932-B40C-EB599A9ABB84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BBB38AB-759F-48D8-B6D1-547FCDA1D4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7" r:id="rId1"/>
    <p:sldLayoutId id="2147485058" r:id="rId2"/>
    <p:sldLayoutId id="2147485059" r:id="rId3"/>
    <p:sldLayoutId id="2147485060" r:id="rId4"/>
    <p:sldLayoutId id="2147485061" r:id="rId5"/>
    <p:sldLayoutId id="2147485062" r:id="rId6"/>
    <p:sldLayoutId id="2147485063" r:id="rId7"/>
    <p:sldLayoutId id="2147485064" r:id="rId8"/>
    <p:sldLayoutId id="2147485065" r:id="rId9"/>
    <p:sldLayoutId id="2147485066" r:id="rId10"/>
    <p:sldLayoutId id="2147485067" r:id="rId11"/>
  </p:sldLayoutIdLst>
  <p:hf hdr="0" ft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7CD494-8908-4828-AE01-7E973B2A7808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C0C2D3-3920-41D7-952A-DC89FDB662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9" r:id="rId1"/>
    <p:sldLayoutId id="2147485100" r:id="rId2"/>
    <p:sldLayoutId id="2147485068" r:id="rId3"/>
    <p:sldLayoutId id="2147485069" r:id="rId4"/>
    <p:sldLayoutId id="2147485070" r:id="rId5"/>
    <p:sldLayoutId id="2147485071" r:id="rId6"/>
    <p:sldLayoutId id="2147485101" r:id="rId7"/>
    <p:sldLayoutId id="2147485072" r:id="rId8"/>
    <p:sldLayoutId id="2147485073" r:id="rId9"/>
    <p:sldLayoutId id="2147485074" r:id="rId10"/>
    <p:sldLayoutId id="21474850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A78283-F1FA-4084-9FC3-6B8569203C5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B02ED0-ADEE-472F-8707-DD424D8228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2" r:id="rId1"/>
    <p:sldLayoutId id="2147485103" r:id="rId2"/>
    <p:sldLayoutId id="2147485076" r:id="rId3"/>
    <p:sldLayoutId id="2147485077" r:id="rId4"/>
    <p:sldLayoutId id="2147485078" r:id="rId5"/>
    <p:sldLayoutId id="2147485079" r:id="rId6"/>
    <p:sldLayoutId id="2147485104" r:id="rId7"/>
    <p:sldLayoutId id="2147485080" r:id="rId8"/>
    <p:sldLayoutId id="2147485081" r:id="rId9"/>
    <p:sldLayoutId id="2147485082" r:id="rId10"/>
    <p:sldLayoutId id="21474850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906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75" y="476250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5" y="64531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D95146-F36F-4495-BAEE-071631E6C270}" type="datetime1">
              <a:rPr lang="ja-JP" altLang="en-US"/>
              <a:pPr>
                <a:defRPr/>
              </a:pPr>
              <a:t>2013/3/8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1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5" y="64484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7A5424-6B52-4C74-86C8-33A5AA660D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5" r:id="rId1"/>
    <p:sldLayoutId id="2147485106" r:id="rId2"/>
    <p:sldLayoutId id="2147485084" r:id="rId3"/>
    <p:sldLayoutId id="2147485085" r:id="rId4"/>
    <p:sldLayoutId id="2147485086" r:id="rId5"/>
    <p:sldLayoutId id="2147485087" r:id="rId6"/>
    <p:sldLayoutId id="2147485107" r:id="rId7"/>
    <p:sldLayoutId id="2147485088" r:id="rId8"/>
    <p:sldLayoutId id="2147485089" r:id="rId9"/>
    <p:sldLayoutId id="2147485090" r:id="rId10"/>
    <p:sldLayoutId id="21474850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8588" y="1241425"/>
            <a:ext cx="5362575" cy="55721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ja-JP" sz="1400" u="sng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5250" y="52388"/>
            <a:ext cx="9717088" cy="92868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/>
          <a:p>
            <a:pPr algn="ctr" defTabSz="912813"/>
            <a:r>
              <a:rPr lang="ja-JP" altLang="ja-JP" b="1" dirty="0">
                <a:latin typeface="HG丸ｺﾞｼｯｸM-PRO" pitchFamily="50" charset="-128"/>
                <a:ea typeface="HG丸ｺﾞｼｯｸM-PRO" pitchFamily="50" charset="-128"/>
              </a:rPr>
              <a:t>認定支援機関による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経営改善計画</a:t>
            </a:r>
            <a:r>
              <a:rPr lang="ja-JP" altLang="ja-JP" b="1" dirty="0">
                <a:latin typeface="HG丸ｺﾞｼｯｸM-PRO" pitchFamily="50" charset="-128"/>
                <a:ea typeface="HG丸ｺﾞｼｯｸM-PRO" pitchFamily="50" charset="-128"/>
              </a:rPr>
              <a:t>策定支援</a:t>
            </a:r>
            <a:endParaRPr lang="en-US" altLang="ja-JP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2813"/>
            <a:r>
              <a:rPr lang="ja-JP" altLang="en-US" sz="12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2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４年度補正</a:t>
            </a:r>
            <a:r>
              <a:rPr lang="ja-JP" altLang="en-US" sz="12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予算額</a:t>
            </a:r>
            <a:r>
              <a:rPr lang="ja-JP" altLang="en-US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４０５．０億円</a:t>
            </a:r>
            <a:endParaRPr lang="en-US" altLang="ja-JP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5529263" y="1241425"/>
            <a:ext cx="4283075" cy="55721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36000" tIns="45705" rIns="36000" bIns="45705"/>
          <a:lstStyle/>
          <a:p>
            <a:pPr algn="ctr">
              <a:defRPr/>
            </a:pPr>
            <a:endParaRPr lang="en-US" altLang="ja-JP" sz="14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182563" indent="-182563">
              <a:defRPr/>
            </a:pPr>
            <a:r>
              <a:rPr lang="ja-JP" altLang="en-US" sz="9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9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9" name="テキスト ボックス 48"/>
          <p:cNvSpPr txBox="1">
            <a:spLocks noChangeArrowheads="1"/>
          </p:cNvSpPr>
          <p:nvPr/>
        </p:nvSpPr>
        <p:spPr bwMode="auto">
          <a:xfrm>
            <a:off x="200025" y="1772816"/>
            <a:ext cx="5291138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ja-JP" altLang="en-US" sz="1400" dirty="0" smtClean="0">
                <a:latin typeface="+mj-ea"/>
                <a:ea typeface="ＭＳ Ｐゴシック" pitchFamily="50" charset="-128"/>
              </a:rPr>
              <a:t>○</a:t>
            </a:r>
            <a:r>
              <a:rPr lang="ja-JP" altLang="ja-JP" sz="1400" dirty="0" smtClean="0">
                <a:ea typeface="ＭＳ Ｐゴシック" pitchFamily="50" charset="-128"/>
              </a:rPr>
              <a:t>金融</a:t>
            </a:r>
            <a:r>
              <a:rPr lang="ja-JP" altLang="ja-JP" sz="1400" dirty="0">
                <a:ea typeface="ＭＳ Ｐゴシック" pitchFamily="50" charset="-128"/>
              </a:rPr>
              <a:t>機関等</a:t>
            </a:r>
            <a:r>
              <a:rPr lang="ja-JP" altLang="ja-JP" sz="1400" dirty="0" smtClean="0">
                <a:ea typeface="ＭＳ Ｐゴシック" pitchFamily="50" charset="-128"/>
              </a:rPr>
              <a:t>が</a:t>
            </a:r>
            <a:r>
              <a:rPr lang="ja-JP" altLang="en-US" sz="1400" dirty="0"/>
              <a:t>金融</a:t>
            </a:r>
            <a:r>
              <a:rPr lang="ja-JP" altLang="en-US" sz="1400" dirty="0" smtClean="0"/>
              <a:t>支援等</a:t>
            </a:r>
            <a:r>
              <a:rPr lang="ja-JP" altLang="ja-JP" sz="1400" dirty="0" smtClean="0">
                <a:ea typeface="ＭＳ Ｐゴシック" pitchFamily="50" charset="-128"/>
              </a:rPr>
              <a:t>を</a:t>
            </a:r>
            <a:r>
              <a:rPr lang="ja-JP" altLang="ja-JP" sz="1400" dirty="0">
                <a:ea typeface="ＭＳ Ｐゴシック" pitchFamily="50" charset="-128"/>
              </a:rPr>
              <a:t>行う前提として、中小企業</a:t>
            </a:r>
            <a:r>
              <a:rPr lang="ja-JP" altLang="en-US" sz="1400" dirty="0">
                <a:ea typeface="ＭＳ Ｐゴシック" pitchFamily="50" charset="-128"/>
              </a:rPr>
              <a:t>・小規模事</a:t>
            </a:r>
            <a:endParaRPr lang="en-US" altLang="ja-JP" sz="1400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ea typeface="ＭＳ Ｐゴシック" pitchFamily="50" charset="-128"/>
              </a:rPr>
              <a:t>　　業</a:t>
            </a:r>
            <a:r>
              <a:rPr lang="ja-JP" altLang="ja-JP" sz="1400" dirty="0">
                <a:ea typeface="ＭＳ Ｐゴシック" pitchFamily="50" charset="-128"/>
              </a:rPr>
              <a:t>者が適正な経営改善計画や再生計画を策定できることが重要</a:t>
            </a:r>
            <a:endParaRPr lang="en-US" altLang="ja-JP" sz="1400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ea typeface="ＭＳ Ｐゴシック" pitchFamily="50" charset="-128"/>
              </a:rPr>
              <a:t>　　です</a:t>
            </a:r>
            <a:r>
              <a:rPr lang="ja-JP" altLang="ja-JP" sz="1400" dirty="0">
                <a:ea typeface="ＭＳ Ｐゴシック" pitchFamily="50" charset="-128"/>
              </a:rPr>
              <a:t>。</a:t>
            </a:r>
            <a:r>
              <a:rPr lang="ja-JP" altLang="en-US" sz="1400" dirty="0">
                <a:ea typeface="ＭＳ Ｐゴシック" pitchFamily="50" charset="-128"/>
              </a:rPr>
              <a:t>他方、</a:t>
            </a:r>
            <a:r>
              <a:rPr lang="ja-JP" altLang="ja-JP" sz="1400" dirty="0">
                <a:ea typeface="ＭＳ Ｐゴシック" pitchFamily="50" charset="-128"/>
              </a:rPr>
              <a:t>多くの中小企業</a:t>
            </a:r>
            <a:r>
              <a:rPr lang="ja-JP" altLang="en-US" sz="1400" dirty="0">
                <a:ea typeface="ＭＳ Ｐゴシック" pitchFamily="50" charset="-128"/>
              </a:rPr>
              <a:t>・小規模事業</a:t>
            </a:r>
            <a:r>
              <a:rPr lang="ja-JP" altLang="ja-JP" sz="1400" dirty="0">
                <a:ea typeface="ＭＳ Ｐゴシック" pitchFamily="50" charset="-128"/>
              </a:rPr>
              <a:t>者は、自ら経営改善計</a:t>
            </a:r>
            <a:endParaRPr lang="en-US" altLang="ja-JP" sz="1400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ea typeface="ＭＳ Ｐゴシック" pitchFamily="50" charset="-128"/>
              </a:rPr>
              <a:t>　　</a:t>
            </a:r>
            <a:r>
              <a:rPr lang="ja-JP" altLang="ja-JP" sz="1400" dirty="0">
                <a:ea typeface="ＭＳ Ｐゴシック" pitchFamily="50" charset="-128"/>
              </a:rPr>
              <a:t>画等を策定</a:t>
            </a:r>
            <a:r>
              <a:rPr lang="ja-JP" altLang="en-US" sz="1400" dirty="0">
                <a:ea typeface="ＭＳ Ｐゴシック" pitchFamily="50" charset="-128"/>
              </a:rPr>
              <a:t>することが難しいため、公認会計士</a:t>
            </a:r>
            <a:r>
              <a:rPr lang="ja-JP" altLang="ja-JP" sz="1400" dirty="0">
                <a:ea typeface="ＭＳ Ｐゴシック" pitchFamily="50" charset="-128"/>
              </a:rPr>
              <a:t>や税理士等の支</a:t>
            </a:r>
            <a:endParaRPr lang="en-US" altLang="ja-JP" sz="1400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ea typeface="ＭＳ Ｐゴシック" pitchFamily="50" charset="-128"/>
              </a:rPr>
              <a:t>　　</a:t>
            </a:r>
            <a:r>
              <a:rPr lang="ja-JP" altLang="ja-JP" sz="1400" dirty="0">
                <a:ea typeface="ＭＳ Ｐゴシック" pitchFamily="50" charset="-128"/>
              </a:rPr>
              <a:t>援人材が同計画</a:t>
            </a:r>
            <a:r>
              <a:rPr lang="ja-JP" altLang="en-US" sz="1400" dirty="0">
                <a:ea typeface="ＭＳ Ｐゴシック" pitchFamily="50" charset="-128"/>
              </a:rPr>
              <a:t>の</a:t>
            </a:r>
            <a:r>
              <a:rPr lang="ja-JP" altLang="ja-JP" sz="1400" dirty="0">
                <a:ea typeface="ＭＳ Ｐゴシック" pitchFamily="50" charset="-128"/>
              </a:rPr>
              <a:t>策定</a:t>
            </a:r>
            <a:r>
              <a:rPr lang="ja-JP" altLang="en-US" sz="1400" dirty="0">
                <a:ea typeface="ＭＳ Ｐゴシック" pitchFamily="50" charset="-128"/>
              </a:rPr>
              <a:t>を</a:t>
            </a:r>
            <a:r>
              <a:rPr lang="ja-JP" altLang="ja-JP" sz="1400" dirty="0">
                <a:ea typeface="ＭＳ Ｐゴシック" pitchFamily="50" charset="-128"/>
              </a:rPr>
              <a:t>支援していくことが求められてい</a:t>
            </a:r>
            <a:r>
              <a:rPr lang="ja-JP" altLang="en-US" sz="1400" dirty="0">
                <a:ea typeface="ＭＳ Ｐゴシック" pitchFamily="50" charset="-128"/>
              </a:rPr>
              <a:t>ます</a:t>
            </a:r>
            <a:r>
              <a:rPr lang="ja-JP" altLang="ja-JP" sz="1400" dirty="0">
                <a:ea typeface="ＭＳ Ｐゴシック" pitchFamily="50" charset="-128"/>
              </a:rPr>
              <a:t>。</a:t>
            </a:r>
          </a:p>
          <a:p>
            <a:pPr>
              <a:defRPr/>
            </a:pPr>
            <a:endParaRPr lang="en-US" altLang="ja-JP" sz="1400" dirty="0">
              <a:ea typeface="ＭＳ Ｐゴシック" pitchFamily="50" charset="-128"/>
            </a:endParaRPr>
          </a:p>
          <a:p>
            <a:pPr marL="180975" indent="-180975">
              <a:defRPr/>
            </a:pPr>
            <a:r>
              <a:rPr lang="ja-JP" altLang="en-US" sz="1400" dirty="0" smtClean="0">
                <a:ea typeface="ＭＳ Ｐゴシック" pitchFamily="50" charset="-128"/>
              </a:rPr>
              <a:t>○その</a:t>
            </a:r>
            <a:r>
              <a:rPr lang="ja-JP" altLang="en-US" sz="1400" dirty="0">
                <a:ea typeface="ＭＳ Ｐゴシック" pitchFamily="50" charset="-128"/>
              </a:rPr>
              <a:t>ため、中小企業再生支援協議会を通じて、認定支援機関による中小企業・小規模事業者への経営改善計画策定を支援し、経営改善を促進します</a:t>
            </a:r>
            <a:r>
              <a:rPr lang="ja-JP" altLang="en-US" sz="1400" dirty="0" smtClean="0">
                <a:ea typeface="ＭＳ Ｐゴシック" pitchFamily="50" charset="-128"/>
              </a:rPr>
              <a:t>。</a:t>
            </a:r>
            <a:endParaRPr lang="en-US" altLang="ja-JP" sz="1400" dirty="0" smtClean="0">
              <a:ea typeface="ＭＳ Ｐゴシック" pitchFamily="50" charset="-128"/>
            </a:endParaRPr>
          </a:p>
          <a:p>
            <a:pPr marL="180975" indent="-180975">
              <a:defRPr/>
            </a:pPr>
            <a:endParaRPr lang="en-US" altLang="ja-JP" sz="1400" dirty="0"/>
          </a:p>
          <a:p>
            <a:pPr marL="180975" indent="-180975">
              <a:defRPr/>
            </a:pPr>
            <a:r>
              <a:rPr lang="ja-JP" altLang="en-US" sz="1400" dirty="0" smtClean="0">
                <a:ea typeface="ＭＳ Ｐゴシック" pitchFamily="50" charset="-128"/>
              </a:rPr>
              <a:t>○具体的には、約２万社を対象として、認定支援機関による経営改善計画策定費用やデューデリジェンス（資産査定）費用、フォローアップ費用につき、総額３００万を上限として、その２／３を支援します。</a:t>
            </a:r>
            <a:endParaRPr lang="en-US" altLang="ja-JP" sz="1400" dirty="0" smtClean="0">
              <a:ea typeface="ＭＳ Ｐゴシック" pitchFamily="50" charset="-128"/>
            </a:endParaRPr>
          </a:p>
          <a:p>
            <a:pPr marL="180975" indent="-180975">
              <a:defRPr/>
            </a:pPr>
            <a:endParaRPr lang="en-US" altLang="ja-JP" sz="1400" dirty="0"/>
          </a:p>
          <a:p>
            <a:pPr marL="180975" indent="-180975">
              <a:defRPr/>
            </a:pPr>
            <a:endParaRPr lang="en-US" altLang="ja-JP" sz="1400" dirty="0" smtClean="0"/>
          </a:p>
          <a:p>
            <a:pPr marL="180975" indent="-180975">
              <a:defRPr/>
            </a:pPr>
            <a:endParaRPr lang="en-US" altLang="ja-JP" sz="1400" dirty="0" smtClean="0"/>
          </a:p>
          <a:p>
            <a:pPr marL="180975" indent="-180975">
              <a:defRPr/>
            </a:pPr>
            <a:r>
              <a:rPr lang="ja-JP" altLang="en-US" sz="1400" dirty="0" smtClean="0"/>
              <a:t>　</a:t>
            </a:r>
            <a:r>
              <a:rPr lang="ja-JP" altLang="en-US" sz="1400" dirty="0"/>
              <a:t> </a:t>
            </a:r>
            <a:endParaRPr lang="en-US" altLang="ja-JP" sz="1400" dirty="0" smtClean="0"/>
          </a:p>
          <a:p>
            <a:pPr marL="180975" indent="-180975">
              <a:defRPr/>
            </a:pPr>
            <a:r>
              <a:rPr lang="ja-JP" altLang="en-US" sz="1400" dirty="0" smtClean="0"/>
              <a:t>○事業内容や財務状況など経営上の課題を抱え、金融支援等を必要としている中小企業・小規模事業者</a:t>
            </a:r>
            <a:endParaRPr lang="en-US" altLang="ja-JP" sz="1400" dirty="0" smtClean="0"/>
          </a:p>
          <a:p>
            <a:pPr marL="180975" indent="-180975">
              <a:defRPr/>
            </a:pPr>
            <a:endParaRPr lang="en-US" altLang="ja-JP" sz="1400" dirty="0">
              <a:ea typeface="ＭＳ Ｐゴシック" pitchFamily="50" charset="-128"/>
            </a:endParaRPr>
          </a:p>
          <a:p>
            <a:pPr marL="180975" indent="-180975">
              <a:defRPr/>
            </a:pPr>
            <a:r>
              <a:rPr lang="ja-JP" altLang="en-US" sz="1400" dirty="0" smtClean="0"/>
              <a:t>○事業者の自己負担額は１００万円以下。</a:t>
            </a:r>
            <a:endParaRPr lang="en-US" altLang="ja-JP" sz="1400" dirty="0"/>
          </a:p>
          <a:p>
            <a:pPr marL="180975" indent="-180975">
              <a:defRPr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（上限総額３００万円－３００万円</a:t>
            </a:r>
            <a:r>
              <a:rPr lang="en-US" altLang="ja-JP" sz="1400" dirty="0" smtClean="0"/>
              <a:t>×</a:t>
            </a:r>
            <a:r>
              <a:rPr lang="ja-JP" altLang="en-US" sz="1400" dirty="0" smtClean="0"/>
              <a:t>２／３）</a:t>
            </a:r>
            <a:endParaRPr lang="ja-JP" altLang="en-US" sz="1400" dirty="0">
              <a:ea typeface="ＭＳ Ｐゴシック" pitchFamily="50" charset="-128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231775" y="1122363"/>
            <a:ext cx="139382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>
              <a:defRPr/>
            </a:pPr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事業の内容</a:t>
            </a:r>
          </a:p>
        </p:txBody>
      </p:sp>
      <p:sp>
        <p:nvSpPr>
          <p:cNvPr id="322" name="Rectangle 14"/>
          <p:cNvSpPr>
            <a:spLocks noChangeArrowheads="1"/>
          </p:cNvSpPr>
          <p:nvPr/>
        </p:nvSpPr>
        <p:spPr bwMode="auto">
          <a:xfrm>
            <a:off x="184150" y="1441450"/>
            <a:ext cx="1751013" cy="285750"/>
          </a:xfrm>
          <a:prstGeom prst="rect">
            <a:avLst/>
          </a:prstGeom>
          <a:solidFill>
            <a:schemeClr val="bg1"/>
          </a:solidFill>
          <a:ln w="158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lIns="36000" tIns="30468" rIns="36000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事業の概要・目的</a:t>
            </a:r>
          </a:p>
        </p:txBody>
      </p:sp>
      <p:sp>
        <p:nvSpPr>
          <p:cNvPr id="323" name="Rectangle 14"/>
          <p:cNvSpPr>
            <a:spLocks noChangeArrowheads="1"/>
          </p:cNvSpPr>
          <p:nvPr/>
        </p:nvSpPr>
        <p:spPr bwMode="auto">
          <a:xfrm>
            <a:off x="200025" y="5013176"/>
            <a:ext cx="3297238" cy="285750"/>
          </a:xfrm>
          <a:prstGeom prst="rect">
            <a:avLst/>
          </a:prstGeom>
          <a:solidFill>
            <a:schemeClr val="bg1"/>
          </a:solidFill>
          <a:ln w="158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lIns="36000" tIns="30468" rIns="36000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条件（対象者、対象行為、補助率等）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6681788" y="1772816"/>
            <a:ext cx="1871662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国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6537325" y="2925341"/>
            <a:ext cx="2160588" cy="504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</a:rPr>
              <a:t>基金管理団体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7977188" y="4049291"/>
            <a:ext cx="1439862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認定支援機関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5889625" y="4049291"/>
            <a:ext cx="1079500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再生支援協議会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7978775" y="5417716"/>
            <a:ext cx="1511300" cy="5032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中　小　企　業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小規模事業者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662613" y="1117600"/>
            <a:ext cx="1377950" cy="284163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>
              <a:defRPr/>
            </a:pPr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事業イメージ</a:t>
            </a:r>
          </a:p>
        </p:txBody>
      </p:sp>
      <p:sp>
        <p:nvSpPr>
          <p:cNvPr id="2082" name="AutoShape 8"/>
          <p:cNvSpPr>
            <a:spLocks noChangeArrowheads="1"/>
          </p:cNvSpPr>
          <p:nvPr/>
        </p:nvSpPr>
        <p:spPr bwMode="auto">
          <a:xfrm rot="5400000">
            <a:off x="7341393" y="2481635"/>
            <a:ext cx="430213" cy="311150"/>
          </a:xfrm>
          <a:prstGeom prst="rightArrow">
            <a:avLst>
              <a:gd name="adj1" fmla="val 63343"/>
              <a:gd name="adj2" fmla="val 5062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083" name="AutoShape 8"/>
          <p:cNvSpPr>
            <a:spLocks noChangeArrowheads="1"/>
          </p:cNvSpPr>
          <p:nvPr/>
        </p:nvSpPr>
        <p:spPr bwMode="auto">
          <a:xfrm rot="5400000">
            <a:off x="7929563" y="4865266"/>
            <a:ext cx="647700" cy="311150"/>
          </a:xfrm>
          <a:prstGeom prst="rightArrow">
            <a:avLst>
              <a:gd name="adj1" fmla="val 63343"/>
              <a:gd name="adj2" fmla="val 507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084" name="Text Box 13"/>
          <p:cNvSpPr txBox="1">
            <a:spLocks noChangeArrowheads="1"/>
          </p:cNvSpPr>
          <p:nvPr/>
        </p:nvSpPr>
        <p:spPr bwMode="auto">
          <a:xfrm>
            <a:off x="7761288" y="2420516"/>
            <a:ext cx="7985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200"/>
              <a:t>基金補助</a:t>
            </a:r>
            <a:endParaRPr lang="ja-JP" sz="1200"/>
          </a:p>
        </p:txBody>
      </p:sp>
      <p:sp>
        <p:nvSpPr>
          <p:cNvPr id="2085" name="Text Box 13"/>
          <p:cNvSpPr txBox="1">
            <a:spLocks noChangeArrowheads="1"/>
          </p:cNvSpPr>
          <p:nvPr/>
        </p:nvSpPr>
        <p:spPr bwMode="auto">
          <a:xfrm>
            <a:off x="6896100" y="3541291"/>
            <a:ext cx="6762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200"/>
              <a:t>委託</a:t>
            </a:r>
            <a:endParaRPr lang="ja-JP" sz="1200"/>
          </a:p>
        </p:txBody>
      </p:sp>
      <p:sp>
        <p:nvSpPr>
          <p:cNvPr id="2086" name="AutoShape 8"/>
          <p:cNvSpPr>
            <a:spLocks noChangeArrowheads="1"/>
          </p:cNvSpPr>
          <p:nvPr/>
        </p:nvSpPr>
        <p:spPr bwMode="auto">
          <a:xfrm>
            <a:off x="7041232" y="4193753"/>
            <a:ext cx="720725" cy="287338"/>
          </a:xfrm>
          <a:prstGeom prst="rightArrow">
            <a:avLst>
              <a:gd name="adj1" fmla="val 63343"/>
              <a:gd name="adj2" fmla="val 5104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087" name="Text Box 13"/>
          <p:cNvSpPr txBox="1">
            <a:spLocks noChangeArrowheads="1"/>
          </p:cNvSpPr>
          <p:nvPr/>
        </p:nvSpPr>
        <p:spPr bwMode="auto">
          <a:xfrm>
            <a:off x="8408988" y="4733503"/>
            <a:ext cx="12239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000" dirty="0">
                <a:latin typeface="ＭＳ ゴシック" pitchFamily="49" charset="-128"/>
                <a:cs typeface="Times New Roman" pitchFamily="18" charset="0"/>
              </a:rPr>
              <a:t>経営改善計画の策定</a:t>
            </a:r>
            <a:r>
              <a:rPr lang="ja-JP" altLang="en-US" sz="1000" dirty="0" smtClean="0">
                <a:latin typeface="ＭＳ ゴシック" pitchFamily="49" charset="-128"/>
                <a:cs typeface="Times New Roman" pitchFamily="18" charset="0"/>
              </a:rPr>
              <a:t>支援と</a:t>
            </a:r>
            <a:r>
              <a:rPr lang="ja-JP" altLang="en-US" sz="1000" dirty="0">
                <a:latin typeface="ＭＳ ゴシック" pitchFamily="49" charset="-128"/>
                <a:cs typeface="Times New Roman" pitchFamily="18" charset="0"/>
              </a:rPr>
              <a:t>計画</a:t>
            </a:r>
            <a:r>
              <a:rPr lang="ja-JP" altLang="en-US" sz="1000" dirty="0" smtClean="0">
                <a:latin typeface="ＭＳ ゴシック" pitchFamily="49" charset="-128"/>
                <a:cs typeface="Times New Roman" pitchFamily="18" charset="0"/>
              </a:rPr>
              <a:t>の</a:t>
            </a:r>
            <a:endParaRPr lang="en-US" altLang="ja-JP" sz="1000" dirty="0" smtClean="0">
              <a:latin typeface="ＭＳ ゴシック" pitchFamily="49" charset="-128"/>
              <a:cs typeface="Times New Roman" pitchFamily="18" charset="0"/>
            </a:endParaRPr>
          </a:p>
          <a:p>
            <a:r>
              <a:rPr lang="ja-JP" altLang="en-US" sz="1000" dirty="0" smtClean="0">
                <a:latin typeface="ＭＳ ゴシック" pitchFamily="49" charset="-128"/>
                <a:cs typeface="Times New Roman" pitchFamily="18" charset="0"/>
              </a:rPr>
              <a:t>フォローアップ</a:t>
            </a:r>
            <a:r>
              <a:rPr lang="ja-JP" altLang="en-US" sz="1000" dirty="0">
                <a:latin typeface="ＭＳ ゴシック" pitchFamily="49" charset="-128"/>
                <a:cs typeface="Times New Roman" pitchFamily="18" charset="0"/>
              </a:rPr>
              <a:t>等</a:t>
            </a:r>
            <a:endParaRPr lang="en-US" altLang="ja-JP" sz="1000" dirty="0">
              <a:latin typeface="ＭＳ ゴシック" pitchFamily="49" charset="-128"/>
              <a:cs typeface="Times New Roman" pitchFamily="18" charset="0"/>
            </a:endParaRPr>
          </a:p>
          <a:p>
            <a:endParaRPr lang="en-US" altLang="ja-JP" sz="1000" b="1" dirty="0">
              <a:latin typeface="ＭＳ ゴシック" pitchFamily="49" charset="-128"/>
              <a:cs typeface="Times New Roman" pitchFamily="18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257256" y="4481091"/>
            <a:ext cx="265112" cy="118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ja-JP" altLang="en-US" sz="1050" dirty="0" smtClean="0">
                <a:ea typeface="ＭＳ Ｐゴシック" pitchFamily="50" charset="-128"/>
              </a:rPr>
              <a:t>費用の</a:t>
            </a:r>
            <a:endParaRPr lang="en-US" altLang="ja-JP" sz="1050" dirty="0" smtClean="0">
              <a:ea typeface="ＭＳ Ｐゴシック" pitchFamily="50" charset="-128"/>
            </a:endParaRPr>
          </a:p>
          <a:p>
            <a:pPr eaLnBrk="0" hangingPunct="0">
              <a:defRPr/>
            </a:pPr>
            <a:endParaRPr lang="en-US" altLang="ja-JP" sz="1050" dirty="0"/>
          </a:p>
          <a:p>
            <a:pPr eaLnBrk="0" hangingPunct="0">
              <a:defRPr/>
            </a:pPr>
            <a:r>
              <a:rPr lang="ja-JP" altLang="en-US" sz="1050" dirty="0" smtClean="0">
                <a:ea typeface="ＭＳ Ｐゴシック" pitchFamily="50" charset="-128"/>
              </a:rPr>
              <a:t>を支援</a:t>
            </a:r>
            <a:endParaRPr lang="ja-JP" sz="1050" dirty="0">
              <a:ea typeface="ＭＳ Ｐゴシック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832725" y="3976266"/>
            <a:ext cx="1800225" cy="20161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lIns="0" tIns="0" rIns="0" bIns="0" anchor="ctr"/>
          <a:lstStyle/>
          <a:p>
            <a:pPr algn="ctr">
              <a:defRPr/>
            </a:pPr>
            <a:endParaRPr lang="ja-JP" altLang="en-US" sz="1000" dirty="0">
              <a:latin typeface="+mn-ea"/>
              <a:ea typeface="+mn-ea"/>
            </a:endParaRPr>
          </a:p>
        </p:txBody>
      </p:sp>
      <p:sp>
        <p:nvSpPr>
          <p:cNvPr id="2091" name="AutoShape 8"/>
          <p:cNvSpPr>
            <a:spLocks noChangeArrowheads="1"/>
          </p:cNvSpPr>
          <p:nvPr/>
        </p:nvSpPr>
        <p:spPr bwMode="auto">
          <a:xfrm rot="5400000">
            <a:off x="6522244" y="3626222"/>
            <a:ext cx="484188" cy="311150"/>
          </a:xfrm>
          <a:prstGeom prst="rightArrow">
            <a:avLst>
              <a:gd name="adj1" fmla="val 63343"/>
              <a:gd name="adj2" fmla="val 507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7218734" y="4975448"/>
            <a:ext cx="686594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ja-JP" altLang="en-US" sz="1050" dirty="0" smtClean="0"/>
              <a:t>２</a:t>
            </a:r>
            <a:r>
              <a:rPr lang="en-US" altLang="ja-JP" sz="1050" dirty="0" smtClean="0"/>
              <a:t>/</a:t>
            </a:r>
            <a:r>
              <a:rPr lang="ja-JP" altLang="en-US" sz="1050" dirty="0" smtClean="0"/>
              <a:t>３</a:t>
            </a:r>
            <a:endParaRPr lang="ja-JP" sz="1050" dirty="0">
              <a:ea typeface="ＭＳ Ｐゴシック" pitchFamily="50" charset="-128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913440" y="52388"/>
            <a:ext cx="112520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400" dirty="0" smtClean="0">
                <a:solidFill>
                  <a:prstClr val="black"/>
                </a:solidFill>
              </a:rPr>
              <a:t>（別紙２） </a:t>
            </a:r>
            <a:r>
              <a:rPr lang="ja-JP" altLang="en-US" sz="1700" b="1" dirty="0" smtClean="0">
                <a:latin typeface="Tahoma" pitchFamily="34" charset="0"/>
                <a:ea typeface="ＭＳ ゴシック" pitchFamily="49" charset="-128"/>
              </a:rPr>
              <a:t>　　　</a:t>
            </a:r>
            <a:endParaRPr lang="ja-JP" altLang="en-US" sz="1700" b="1" dirty="0">
              <a:latin typeface="Tahoma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10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43453" y="1133128"/>
            <a:ext cx="5125571" cy="56951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7836" y="115891"/>
            <a:ext cx="9737899" cy="79283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1408" tIns="45705" rIns="91408" bIns="45705" anchor="ctr"/>
          <a:lstStyle/>
          <a:p>
            <a:pPr algn="ctr" defTabSz="912813"/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中小企業再生支援協議会の機能強化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2813"/>
            <a:r>
              <a:rPr lang="zh-TW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zh-TW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zh-TW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４年度補正予算額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４０．５億円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65035" y="1124745"/>
            <a:ext cx="4510700" cy="56951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71729" y="980729"/>
            <a:ext cx="1393031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事業の内容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367927" y="980729"/>
            <a:ext cx="1379273" cy="284163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事業イメージ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70260" y="1412776"/>
            <a:ext cx="1896930" cy="215330"/>
          </a:xfrm>
          <a:prstGeom prst="rect">
            <a:avLst/>
          </a:prstGeom>
          <a:solidFill>
            <a:schemeClr val="bg1"/>
          </a:solidFill>
          <a:ln w="158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lIns="36000" tIns="30468" rIns="36000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事業の概要・目的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53196" y="4618459"/>
            <a:ext cx="3281363" cy="216024"/>
          </a:xfrm>
          <a:prstGeom prst="rect">
            <a:avLst/>
          </a:prstGeom>
          <a:solidFill>
            <a:schemeClr val="bg1"/>
          </a:solidFill>
          <a:ln w="1587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lIns="36000" tIns="30468" rIns="36000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条件（対象者、対象行為、補助率等）</a:t>
            </a:r>
          </a:p>
        </p:txBody>
      </p:sp>
      <p:sp>
        <p:nvSpPr>
          <p:cNvPr id="21" name="AutoShape 41"/>
          <p:cNvSpPr>
            <a:spLocks noChangeArrowheads="1"/>
          </p:cNvSpPr>
          <p:nvPr/>
        </p:nvSpPr>
        <p:spPr bwMode="auto">
          <a:xfrm>
            <a:off x="5421052" y="3068960"/>
            <a:ext cx="2808312" cy="36004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常駐専門家の増員・配置</a:t>
            </a:r>
            <a:endParaRPr lang="ja-JP" altLang="en-US" sz="14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 rot="16200000">
            <a:off x="6225142" y="3789040"/>
            <a:ext cx="864096" cy="288032"/>
          </a:xfrm>
          <a:prstGeom prst="leftArrow">
            <a:avLst>
              <a:gd name="adj1" fmla="val 50000"/>
              <a:gd name="adj2" fmla="val 4078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7215251" y="2204864"/>
            <a:ext cx="1950217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外部専門家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の活用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　　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499061" y="4437808"/>
            <a:ext cx="3354373" cy="3593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中小企業・小規模事業者等</a:t>
            </a:r>
            <a:endParaRPr lang="en-US" altLang="ja-JP" sz="14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7449278" y="2132856"/>
            <a:ext cx="347398" cy="504056"/>
          </a:xfrm>
          <a:prstGeom prst="downArrow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5654729" y="2132857"/>
            <a:ext cx="390392" cy="503393"/>
          </a:xfrm>
          <a:prstGeom prst="downArrow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5343043" y="2708921"/>
            <a:ext cx="936104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協議会</a:t>
            </a:r>
            <a:endParaRPr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5499061" y="1556792"/>
            <a:ext cx="2496277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中小企業再生支援全国本部</a:t>
            </a:r>
            <a:endParaRPr lang="en-US" altLang="ja-JP" sz="14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7527286" y="3776862"/>
            <a:ext cx="1625203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経営改善支援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事業再生支援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　　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2" name="テキスト ボックス 48"/>
          <p:cNvSpPr txBox="1">
            <a:spLocks noChangeArrowheads="1"/>
          </p:cNvSpPr>
          <p:nvPr/>
        </p:nvSpPr>
        <p:spPr bwMode="auto">
          <a:xfrm>
            <a:off x="-238754" y="1820441"/>
            <a:ext cx="540777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○再生計画策定支援の確実な実施に向けて、中小企業再生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支援協議会の体制を抜本強化し、支援に係る質の向上及び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量の増加を図ります。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○具体的には、１００名以上の専門家の増員等を図り、中小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企業・小規模事業者に対する計画策定支援体制の強化を行い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ます（すでに昨年中に７０名の常駐専門家の増員（１９２名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→２６２名）等を実施）。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・全国本部の人員拡充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・全国本部から各協議会への外部専門家派遣　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542925" indent="-542925"/>
            <a:r>
              <a:rPr lang="ja-JP" altLang="en-US" sz="1400" dirty="0" smtClean="0"/>
              <a:t>　　　</a:t>
            </a:r>
            <a:endParaRPr lang="en-US" altLang="ja-JP" sz="1400" dirty="0" smtClean="0"/>
          </a:p>
          <a:p>
            <a:endParaRPr lang="en-US" altLang="ja-JP" sz="600" dirty="0" smtClean="0"/>
          </a:p>
          <a:p>
            <a:r>
              <a:rPr lang="ja-JP" altLang="en-US" sz="1200" dirty="0" smtClean="0">
                <a:latin typeface="+mn-ea"/>
              </a:rPr>
              <a:t>　　　</a:t>
            </a:r>
            <a:endParaRPr lang="en-US" altLang="ja-JP" sz="1200" dirty="0" smtClean="0">
              <a:latin typeface="+mn-ea"/>
            </a:endParaRP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endParaRPr lang="ja-JP" altLang="ja-JP" sz="1400" dirty="0"/>
          </a:p>
        </p:txBody>
      </p:sp>
      <p:sp>
        <p:nvSpPr>
          <p:cNvPr id="75" name="下矢印 74"/>
          <p:cNvSpPr/>
          <p:nvPr/>
        </p:nvSpPr>
        <p:spPr>
          <a:xfrm>
            <a:off x="6513174" y="2132856"/>
            <a:ext cx="347398" cy="504056"/>
          </a:xfrm>
          <a:prstGeom prst="downArrow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6435165" y="2708921"/>
            <a:ext cx="858095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協議会</a:t>
            </a:r>
            <a:endParaRPr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7" name="Rectangle 5"/>
          <p:cNvSpPr>
            <a:spLocks noChangeArrowheads="1"/>
          </p:cNvSpPr>
          <p:nvPr/>
        </p:nvSpPr>
        <p:spPr bwMode="auto">
          <a:xfrm>
            <a:off x="7449277" y="2708921"/>
            <a:ext cx="1014113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協議会</a:t>
            </a:r>
            <a:endParaRPr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8" name="AutoShape 42"/>
          <p:cNvSpPr>
            <a:spLocks noChangeArrowheads="1"/>
          </p:cNvSpPr>
          <p:nvPr/>
        </p:nvSpPr>
        <p:spPr bwMode="auto">
          <a:xfrm rot="16200000">
            <a:off x="7005228" y="3789040"/>
            <a:ext cx="864096" cy="288032"/>
          </a:xfrm>
          <a:prstGeom prst="leftArrow">
            <a:avLst>
              <a:gd name="adj1" fmla="val 50000"/>
              <a:gd name="adj2" fmla="val 4078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9" name="AutoShape 42"/>
          <p:cNvSpPr>
            <a:spLocks noChangeArrowheads="1"/>
          </p:cNvSpPr>
          <p:nvPr/>
        </p:nvSpPr>
        <p:spPr bwMode="auto">
          <a:xfrm rot="16200000">
            <a:off x="5391049" y="3789040"/>
            <a:ext cx="864096" cy="288032"/>
          </a:xfrm>
          <a:prstGeom prst="leftArrow">
            <a:avLst>
              <a:gd name="adj1" fmla="val 50000"/>
              <a:gd name="adj2" fmla="val 4078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" name="テキスト ボックス 48"/>
          <p:cNvSpPr txBox="1">
            <a:spLocks noChangeArrowheads="1"/>
          </p:cNvSpPr>
          <p:nvPr/>
        </p:nvSpPr>
        <p:spPr bwMode="auto">
          <a:xfrm>
            <a:off x="5265035" y="5085184"/>
            <a:ext cx="44948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361950" indent="-361950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中小企業再生支援協議会は、中小企業・小規模事業者の再生を支援するため、産業活力再生法に基づき、全国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47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都道府県ごとに設置された支援機関。事業再生の専門家が再生計画の策定支援を行い、債権放棄やリスケ等に向け、金融機関調整を行う。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361950" indent="-361950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/>
              <a:t>　　　</a:t>
            </a:r>
            <a:endParaRPr lang="en-US" altLang="ja-JP" sz="1400" dirty="0" smtClean="0"/>
          </a:p>
          <a:p>
            <a:endParaRPr lang="en-US" altLang="ja-JP" sz="600" dirty="0" smtClean="0"/>
          </a:p>
          <a:p>
            <a:r>
              <a:rPr lang="ja-JP" altLang="en-US" sz="1200" dirty="0" smtClean="0">
                <a:latin typeface="+mn-ea"/>
              </a:rPr>
              <a:t>　　　</a:t>
            </a:r>
            <a:endParaRPr lang="en-US" altLang="ja-JP" sz="1200" dirty="0" smtClean="0">
              <a:latin typeface="+mn-ea"/>
            </a:endParaRPr>
          </a:p>
          <a:p>
            <a:endParaRPr lang="en-US" altLang="ja-JP" sz="1400" dirty="0" smtClean="0"/>
          </a:p>
          <a:p>
            <a:endParaRPr lang="ja-JP" altLang="ja-JP" sz="1400" dirty="0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7839321" y="1641951"/>
            <a:ext cx="2097151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  地域マネージャー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　の設置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　　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4" name="左カーブ矢印 33"/>
          <p:cNvSpPr/>
          <p:nvPr/>
        </p:nvSpPr>
        <p:spPr>
          <a:xfrm>
            <a:off x="8619408" y="2348880"/>
            <a:ext cx="390043" cy="1584176"/>
          </a:xfrm>
          <a:prstGeom prst="curvedLeftArrow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9009451" y="1929606"/>
            <a:ext cx="6240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巡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回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指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導</a:t>
            </a:r>
            <a:endParaRPr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ja-JP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8" name="左カーブ矢印 37"/>
          <p:cNvSpPr/>
          <p:nvPr/>
        </p:nvSpPr>
        <p:spPr>
          <a:xfrm>
            <a:off x="8619408" y="1844824"/>
            <a:ext cx="390043" cy="1152128"/>
          </a:xfrm>
          <a:prstGeom prst="curvedLef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テキスト ボックス 48"/>
          <p:cNvSpPr txBox="1">
            <a:spLocks noChangeArrowheads="1"/>
          </p:cNvSpPr>
          <p:nvPr/>
        </p:nvSpPr>
        <p:spPr bwMode="auto">
          <a:xfrm>
            <a:off x="126115" y="5013176"/>
            <a:ext cx="504290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ja-JP" altLang="en-US" sz="1400" dirty="0" smtClean="0"/>
              <a:t>○</a:t>
            </a:r>
            <a:r>
              <a:rPr lang="ja-JP" altLang="en-US" sz="1400" dirty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収益性</a:t>
            </a:r>
            <a:r>
              <a:rPr lang="ja-JP" altLang="en-US" sz="1400" dirty="0">
                <a:solidFill>
                  <a:prstClr val="black"/>
                </a:solidFill>
              </a:rPr>
              <a:t>のある事業を有しているが、財務上の問題を抱えて</a:t>
            </a:r>
            <a:r>
              <a:rPr lang="ja-JP" altLang="en-US" sz="1400" dirty="0" smtClean="0">
                <a:solidFill>
                  <a:prstClr val="black"/>
                </a:solidFill>
              </a:rPr>
              <a:t>いる　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中小企業・小規模事業者が対象</a:t>
            </a:r>
            <a:endParaRPr lang="en-US" altLang="ja-JP" sz="1400" dirty="0" smtClean="0"/>
          </a:p>
          <a:p>
            <a:pPr marL="180975" indent="-180975">
              <a:defRPr/>
            </a:pPr>
            <a:endParaRPr lang="en-US" altLang="ja-JP" sz="1400" dirty="0"/>
          </a:p>
          <a:p>
            <a:pPr marL="180975" indent="-180975">
              <a:defRPr/>
            </a:pPr>
            <a:r>
              <a:rPr lang="ja-JP" altLang="en-US" sz="1400" dirty="0" smtClean="0"/>
              <a:t>○再生</a:t>
            </a:r>
            <a:r>
              <a:rPr lang="ja-JP" altLang="en-US" sz="1400" dirty="0"/>
              <a:t>支援協議会の計画等策定</a:t>
            </a:r>
            <a:r>
              <a:rPr lang="ja-JP" altLang="en-US" sz="1400" dirty="0" smtClean="0"/>
              <a:t>費用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平均で約</a:t>
            </a:r>
            <a:r>
              <a:rPr lang="ja-JP" altLang="en-US" sz="1400" dirty="0"/>
              <a:t>３３０万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180975" indent="-180975">
              <a:defRPr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事業者の負担割合は原則１／２であるため、事業者の自己</a:t>
            </a:r>
            <a:endParaRPr lang="en-US" altLang="ja-JP" sz="1400" dirty="0" smtClean="0"/>
          </a:p>
          <a:p>
            <a:pPr marL="180975" indent="-180975">
              <a:defRPr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負担額は１６０万円以下。</a:t>
            </a:r>
            <a:endParaRPr lang="en-US" altLang="ja-JP" sz="1400" dirty="0" smtClean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913440" y="52388"/>
            <a:ext cx="112520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400" dirty="0" smtClean="0">
                <a:solidFill>
                  <a:prstClr val="black"/>
                </a:solidFill>
              </a:rPr>
              <a:t>（別紙３） </a:t>
            </a:r>
            <a:r>
              <a:rPr lang="ja-JP" altLang="en-US" sz="1700" b="1" dirty="0" smtClean="0">
                <a:latin typeface="Tahoma" pitchFamily="34" charset="0"/>
                <a:ea typeface="ＭＳ ゴシック" pitchFamily="49" charset="-128"/>
              </a:rPr>
              <a:t>　　　</a:t>
            </a:r>
            <a:endParaRPr lang="ja-JP" altLang="en-US" sz="1700" b="1" dirty="0">
              <a:latin typeface="Tahoma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9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左矢印 34"/>
          <p:cNvSpPr>
            <a:spLocks noChangeArrowheads="1"/>
          </p:cNvSpPr>
          <p:nvPr/>
        </p:nvSpPr>
        <p:spPr bwMode="auto">
          <a:xfrm>
            <a:off x="3120547" y="1999709"/>
            <a:ext cx="4034734" cy="1057805"/>
          </a:xfrm>
          <a:prstGeom prst="leftArrow">
            <a:avLst>
              <a:gd name="adj1" fmla="val 63306"/>
              <a:gd name="adj2" fmla="val 29065"/>
            </a:avLst>
          </a:prstGeom>
          <a:solidFill>
            <a:srgbClr val="FFFF66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900" b="1" dirty="0" smtClean="0">
                <a:latin typeface="+mn-ea"/>
              </a:rPr>
              <a:t>事業再生の難易度</a:t>
            </a:r>
            <a:r>
              <a:rPr lang="ja-JP" altLang="en-US" sz="900" b="1" dirty="0">
                <a:latin typeface="+mn-ea"/>
              </a:rPr>
              <a:t>が</a:t>
            </a:r>
            <a:r>
              <a:rPr lang="ja-JP" altLang="en-US" sz="900" b="1" dirty="0" smtClean="0">
                <a:latin typeface="+mn-ea"/>
              </a:rPr>
              <a:t>高い、地域の</a:t>
            </a:r>
            <a:r>
              <a:rPr lang="ja-JP" altLang="en-US" sz="900" b="1" dirty="0" smtClean="0">
                <a:latin typeface="+mn-ea"/>
                <a:ea typeface="+mn-ea"/>
              </a:rPr>
              <a:t>中核的な企業を重点的に再生支援</a:t>
            </a:r>
            <a:endParaRPr lang="en-US" altLang="ja-JP" sz="900" b="1" dirty="0">
              <a:latin typeface="+mn-ea"/>
              <a:ea typeface="+mn-ea"/>
            </a:endParaRPr>
          </a:p>
          <a:p>
            <a:pPr algn="ctr">
              <a:spcBef>
                <a:spcPts val="400"/>
              </a:spcBef>
            </a:pPr>
            <a:r>
              <a:rPr lang="ja-JP" altLang="en-US" sz="800" b="1" dirty="0" smtClean="0">
                <a:latin typeface="ＭＳ Ｐゴシック"/>
                <a:ea typeface="ＭＳ Ｐゴシック"/>
              </a:rPr>
              <a:t>再生</a:t>
            </a:r>
            <a:r>
              <a:rPr lang="ja-JP" altLang="en-US" sz="800" b="1" dirty="0">
                <a:latin typeface="ＭＳ Ｐゴシック"/>
                <a:ea typeface="ＭＳ Ｐゴシック"/>
              </a:rPr>
              <a:t>計画策定支援、債権者間調整、債権</a:t>
            </a:r>
            <a:r>
              <a:rPr lang="ja-JP" altLang="en-US" sz="800" b="1" dirty="0" smtClean="0">
                <a:latin typeface="ＭＳ Ｐゴシック"/>
                <a:ea typeface="ＭＳ Ｐゴシック"/>
              </a:rPr>
              <a:t>買取り</a:t>
            </a:r>
            <a:endParaRPr lang="en-US" altLang="ja-JP" sz="800" b="1" dirty="0" smtClean="0">
              <a:latin typeface="ＭＳ Ｐゴシック"/>
              <a:ea typeface="ＭＳ Ｐゴシック"/>
            </a:endParaRPr>
          </a:p>
          <a:p>
            <a:pPr algn="ctr">
              <a:spcBef>
                <a:spcPts val="300"/>
              </a:spcBef>
            </a:pPr>
            <a:r>
              <a:rPr lang="ja-JP" altLang="en-US" sz="800" b="1" dirty="0" smtClean="0">
                <a:latin typeface="ＭＳ Ｐゴシック"/>
                <a:ea typeface="ＭＳ Ｐゴシック"/>
              </a:rPr>
              <a:t>出資</a:t>
            </a:r>
            <a:r>
              <a:rPr lang="ja-JP" altLang="en-US" sz="800" b="1" dirty="0">
                <a:latin typeface="ＭＳ Ｐゴシック"/>
                <a:ea typeface="ＭＳ Ｐゴシック"/>
              </a:rPr>
              <a:t>・融資・債務保証、専門家の</a:t>
            </a:r>
            <a:r>
              <a:rPr lang="ja-JP" altLang="en-US" sz="800" b="1" dirty="0" smtClean="0">
                <a:latin typeface="ＭＳ Ｐゴシック"/>
                <a:ea typeface="ＭＳ Ｐゴシック"/>
              </a:rPr>
              <a:t>派遣</a:t>
            </a:r>
            <a:endParaRPr lang="ja-JP" altLang="en-US" sz="800" b="1" dirty="0">
              <a:latin typeface="ＭＳ Ｐゴシック"/>
              <a:ea typeface="ＭＳ Ｐゴシック"/>
            </a:endParaRPr>
          </a:p>
        </p:txBody>
      </p:sp>
      <p:sp>
        <p:nvSpPr>
          <p:cNvPr id="14337" name="角丸四角形 15"/>
          <p:cNvSpPr>
            <a:spLocks noChangeArrowheads="1"/>
          </p:cNvSpPr>
          <p:nvPr/>
        </p:nvSpPr>
        <p:spPr bwMode="auto">
          <a:xfrm>
            <a:off x="7233219" y="1603276"/>
            <a:ext cx="2618896" cy="5134255"/>
          </a:xfrm>
          <a:prstGeom prst="roundRect">
            <a:avLst>
              <a:gd name="adj" fmla="val 4869"/>
            </a:avLst>
          </a:prstGeom>
          <a:solidFill>
            <a:srgbClr val="FFFF00"/>
          </a:solidFill>
          <a:ln w="57150" cmpd="thickThin" algn="ctr">
            <a:solidFill>
              <a:srgbClr val="385D8A"/>
            </a:solidFill>
            <a:round/>
            <a:headEnd/>
            <a:tailEnd/>
          </a:ln>
        </p:spPr>
        <p:txBody>
          <a:bodyPr lIns="95782" tIns="47891" rIns="95782" bIns="47891"/>
          <a:lstStyle/>
          <a:p>
            <a:pPr algn="ctr"/>
            <a:endParaRPr lang="en-US" altLang="ja-JP" sz="8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lang="ja-JP" altLang="en-US" sz="1300" b="1" cap="all" dirty="0" smtClean="0">
                <a:latin typeface="Calibri" pitchFamily="34" charset="0"/>
              </a:rPr>
              <a:t>地域経済活性化支援機構</a:t>
            </a:r>
            <a:endParaRPr lang="en-US" altLang="ja-JP" sz="1300" b="1" cap="all" dirty="0" smtClean="0">
              <a:latin typeface="Calibri" pitchFamily="34" charset="0"/>
            </a:endParaRPr>
          </a:p>
        </p:txBody>
      </p:sp>
      <p:sp>
        <p:nvSpPr>
          <p:cNvPr id="14339" name="正方形/長方形 25"/>
          <p:cNvSpPr>
            <a:spLocks noChangeArrowheads="1"/>
          </p:cNvSpPr>
          <p:nvPr/>
        </p:nvSpPr>
        <p:spPr bwMode="auto">
          <a:xfrm>
            <a:off x="6350" y="1603276"/>
            <a:ext cx="3055392" cy="501043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vert="horz" lIns="95782" tIns="47891" rIns="95782" bIns="47891" anchor="t" anchorCtr="0"/>
          <a:lstStyle/>
          <a:p>
            <a:pPr algn="ctr"/>
            <a:endParaRPr lang="en-US" altLang="ja-JP" sz="800" b="1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b="1" dirty="0" smtClean="0">
                <a:latin typeface="+mn-ea"/>
                <a:ea typeface="+mn-ea"/>
              </a:rPr>
              <a:t>地　域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14349" name="Text Box 4"/>
          <p:cNvSpPr txBox="1">
            <a:spLocks noChangeArrowheads="1"/>
          </p:cNvSpPr>
          <p:nvPr/>
        </p:nvSpPr>
        <p:spPr bwMode="auto">
          <a:xfrm>
            <a:off x="6350" y="26812"/>
            <a:ext cx="9906000" cy="6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700" b="1" dirty="0" smtClean="0">
                <a:latin typeface="Tahoma" pitchFamily="34" charset="0"/>
                <a:ea typeface="ＭＳ ゴシック" pitchFamily="49" charset="-128"/>
              </a:rPr>
              <a:t>地域経済活性化支援機構法の概要</a:t>
            </a:r>
            <a:endParaRPr lang="en-US" altLang="ja-JP" sz="1700" b="1" dirty="0" smtClean="0">
              <a:latin typeface="Tahoma" pitchFamily="34" charset="0"/>
              <a:ea typeface="ＭＳ ゴシック" pitchFamily="49" charset="-128"/>
            </a:endParaRPr>
          </a:p>
          <a:p>
            <a:pPr algn="ctr">
              <a:spcBef>
                <a:spcPts val="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（株式会社企業再生支援機構法の一部改正） </a:t>
            </a:r>
            <a:r>
              <a:rPr lang="ja-JP" altLang="en-US" sz="1700" b="1" dirty="0" smtClean="0">
                <a:latin typeface="Tahoma" pitchFamily="34" charset="0"/>
                <a:ea typeface="ＭＳ ゴシック" pitchFamily="49" charset="-128"/>
              </a:rPr>
              <a:t>　　　</a:t>
            </a:r>
            <a:endParaRPr lang="ja-JP" altLang="en-US" sz="1700" b="1" dirty="0">
              <a:latin typeface="Tahoma" pitchFamily="34" charset="0"/>
              <a:ea typeface="ＭＳ ゴシック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22442" y="623739"/>
            <a:ext cx="9661117" cy="0"/>
          </a:xfrm>
          <a:prstGeom prst="line">
            <a:avLst/>
          </a:prstGeom>
          <a:ln w="6350"/>
          <a:effectLst>
            <a:glow rad="762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角丸四角形 32"/>
          <p:cNvSpPr>
            <a:spLocks noChangeArrowheads="1"/>
          </p:cNvSpPr>
          <p:nvPr/>
        </p:nvSpPr>
        <p:spPr bwMode="auto">
          <a:xfrm>
            <a:off x="7310215" y="2199181"/>
            <a:ext cx="2457375" cy="1144450"/>
          </a:xfrm>
          <a:prstGeom prst="roundRect">
            <a:avLst>
              <a:gd name="adj" fmla="val 11368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>
              <a:spcBef>
                <a:spcPts val="600"/>
              </a:spcBef>
            </a:pPr>
            <a:endParaRPr lang="en-US" altLang="ja-JP" sz="700" b="1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</a:pPr>
            <a:r>
              <a:rPr lang="ja-JP" altLang="en-US" sz="900" b="1" dirty="0">
                <a:latin typeface="ＭＳ Ｐゴシック"/>
                <a:ea typeface="ＭＳ Ｐゴシック"/>
              </a:rPr>
              <a:t>・ 支援決定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期限：平成</a:t>
            </a:r>
            <a:r>
              <a:rPr lang="en-US" altLang="ja-JP" sz="900" b="1" dirty="0" smtClean="0">
                <a:latin typeface="ＭＳ Ｐゴシック"/>
                <a:ea typeface="ＭＳ Ｐゴシック"/>
              </a:rPr>
              <a:t>30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年</a:t>
            </a:r>
            <a:r>
              <a:rPr lang="en-US" altLang="ja-JP" sz="900" b="1" dirty="0" smtClean="0">
                <a:latin typeface="ＭＳ Ｐゴシック"/>
                <a:ea typeface="ＭＳ Ｐゴシック"/>
              </a:rPr>
              <a:t>3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月末（</a:t>
            </a:r>
            <a:r>
              <a:rPr lang="en-US" altLang="ja-JP" sz="900" b="1" dirty="0" smtClean="0">
                <a:latin typeface="ＭＳ Ｐゴシック"/>
                <a:ea typeface="ＭＳ Ｐゴシック"/>
              </a:rPr>
              <a:t>5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年延長）</a:t>
            </a:r>
            <a:endParaRPr lang="en-US" altLang="ja-JP" sz="900" b="1" dirty="0" smtClean="0">
              <a:latin typeface="ＭＳ Ｐゴシック"/>
              <a:ea typeface="ＭＳ Ｐゴシック"/>
            </a:endParaRPr>
          </a:p>
          <a:p>
            <a:pPr>
              <a:spcBef>
                <a:spcPts val="600"/>
              </a:spcBef>
            </a:pPr>
            <a:r>
              <a:rPr lang="ja-JP" altLang="en-US" sz="900" b="1" dirty="0" smtClean="0">
                <a:latin typeface="ＭＳ Ｐゴシック"/>
                <a:ea typeface="ＭＳ Ｐゴシック"/>
              </a:rPr>
              <a:t>・ </a:t>
            </a:r>
            <a:r>
              <a:rPr lang="ja-JP" altLang="en-US" sz="900" b="1" dirty="0">
                <a:latin typeface="ＭＳ Ｐゴシック"/>
                <a:ea typeface="ＭＳ Ｐゴシック"/>
              </a:rPr>
              <a:t>支援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期間：「</a:t>
            </a:r>
            <a:r>
              <a:rPr lang="en-US" altLang="ja-JP" sz="900" b="1" dirty="0">
                <a:latin typeface="ＭＳ Ｐゴシック"/>
                <a:ea typeface="ＭＳ Ｐゴシック"/>
              </a:rPr>
              <a:t>5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年</a:t>
            </a:r>
            <a:r>
              <a:rPr lang="ja-JP" altLang="en-US" sz="900" b="1" dirty="0">
                <a:latin typeface="ＭＳ Ｐゴシック"/>
                <a:ea typeface="ＭＳ Ｐゴシック"/>
              </a:rPr>
              <a:t>以内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」に延長</a:t>
            </a:r>
            <a:endParaRPr lang="en-US" altLang="ja-JP" sz="900" b="1" dirty="0">
              <a:latin typeface="ＭＳ Ｐゴシック"/>
              <a:ea typeface="ＭＳ Ｐゴシック"/>
            </a:endParaRPr>
          </a:p>
          <a:p>
            <a:pPr marL="84138" lvl="0" indent="-84138">
              <a:spcBef>
                <a:spcPts val="600"/>
              </a:spcBef>
            </a:pPr>
            <a:r>
              <a:rPr lang="ja-JP" altLang="en-US" sz="900" b="1" dirty="0" smtClean="0">
                <a:latin typeface="ＭＳ Ｐゴシック"/>
                <a:ea typeface="ＭＳ Ｐゴシック"/>
              </a:rPr>
              <a:t>・ 大企業について、支援</a:t>
            </a:r>
            <a:r>
              <a:rPr lang="ja-JP" altLang="en-US" sz="900" b="1" dirty="0">
                <a:latin typeface="ＭＳ Ｐゴシック"/>
                <a:ea typeface="ＭＳ Ｐゴシック"/>
              </a:rPr>
              <a:t>対象事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業者名を公表</a:t>
            </a:r>
            <a:endParaRPr lang="en-US" altLang="ja-JP" sz="900" b="1" dirty="0" smtClean="0">
              <a:latin typeface="ＭＳ Ｐゴシック"/>
              <a:ea typeface="ＭＳ Ｐゴシック"/>
            </a:endParaRPr>
          </a:p>
          <a:p>
            <a:pPr marL="84138" lvl="0" indent="-84138">
              <a:spcBef>
                <a:spcPts val="600"/>
              </a:spcBef>
            </a:pPr>
            <a:r>
              <a:rPr lang="ja-JP" altLang="en-US" sz="900" b="1" dirty="0">
                <a:latin typeface="ＭＳ Ｐゴシック"/>
                <a:ea typeface="ＭＳ Ｐゴシック"/>
              </a:rPr>
              <a:t>　</a:t>
            </a:r>
            <a:r>
              <a:rPr lang="ja-JP" altLang="en-US" sz="900" b="1" dirty="0" smtClean="0">
                <a:latin typeface="ＭＳ Ｐゴシック"/>
                <a:ea typeface="ＭＳ Ｐゴシック"/>
              </a:rPr>
              <a:t>　　　　　　　　　　　　　　　　　　　　　　　　　等</a:t>
            </a:r>
            <a:endParaRPr lang="en-US" altLang="ja-JP" sz="900" b="1" dirty="0">
              <a:latin typeface="ＭＳ Ｐゴシック"/>
              <a:ea typeface="ＭＳ Ｐゴシック"/>
            </a:endParaRPr>
          </a:p>
        </p:txBody>
      </p:sp>
      <p:sp>
        <p:nvSpPr>
          <p:cNvPr id="61" name="角丸四角形 47"/>
          <p:cNvSpPr>
            <a:spLocks noChangeArrowheads="1"/>
          </p:cNvSpPr>
          <p:nvPr/>
        </p:nvSpPr>
        <p:spPr bwMode="auto">
          <a:xfrm>
            <a:off x="7525798" y="2119755"/>
            <a:ext cx="2088232" cy="216000"/>
          </a:xfrm>
          <a:prstGeom prst="roundRect">
            <a:avLst>
              <a:gd name="adj" fmla="val 12907"/>
            </a:avLst>
          </a:prstGeom>
          <a:solidFill>
            <a:srgbClr val="FFFF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1000" b="1" dirty="0" smtClean="0">
                <a:solidFill>
                  <a:srgbClr val="FF0000"/>
                </a:solidFill>
                <a:latin typeface="Calibri" pitchFamily="34" charset="0"/>
                <a:ea typeface="ＭＳ ゴシック" pitchFamily="49" charset="-128"/>
              </a:rPr>
              <a:t>① 直接の再生支援</a:t>
            </a:r>
            <a:endParaRPr lang="ja-JP" altLang="en-US" sz="1000" b="1" dirty="0">
              <a:solidFill>
                <a:srgbClr val="FF0000"/>
              </a:solidFill>
              <a:latin typeface="Calibri" pitchFamily="34" charset="0"/>
              <a:ea typeface="ＭＳ ゴシック" pitchFamily="49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2280" y="2178200"/>
            <a:ext cx="402699" cy="42238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健全な企業群の形成　　→　　雇用の確保・創出</a:t>
            </a:r>
          </a:p>
        </p:txBody>
      </p:sp>
      <p:sp>
        <p:nvSpPr>
          <p:cNvPr id="80" name="角丸四角形 47"/>
          <p:cNvSpPr>
            <a:spLocks noChangeArrowheads="1"/>
          </p:cNvSpPr>
          <p:nvPr/>
        </p:nvSpPr>
        <p:spPr bwMode="auto">
          <a:xfrm>
            <a:off x="741412" y="4933526"/>
            <a:ext cx="2264836" cy="1511529"/>
          </a:xfrm>
          <a:prstGeom prst="roundRect">
            <a:avLst>
              <a:gd name="adj" fmla="val 12907"/>
            </a:avLst>
          </a:prstGeom>
          <a:solidFill>
            <a:schemeClr val="accent6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algn="ctr"/>
            <a:r>
              <a:rPr lang="ja-JP" altLang="en-US" sz="1100" b="1" dirty="0" smtClean="0">
                <a:latin typeface="+mn-ea"/>
                <a:ea typeface="+mn-ea"/>
              </a:rPr>
              <a:t>Ｂ　新事業・事業転換を目指す企業</a:t>
            </a:r>
            <a:r>
              <a:rPr lang="en-US" altLang="ja-JP" sz="1100" b="1" dirty="0" smtClean="0">
                <a:latin typeface="+mn-ea"/>
                <a:ea typeface="+mn-ea"/>
              </a:rPr>
              <a:t/>
            </a:r>
            <a:br>
              <a:rPr lang="en-US" altLang="ja-JP" sz="1100" b="1" dirty="0" smtClean="0">
                <a:latin typeface="+mn-ea"/>
                <a:ea typeface="+mn-ea"/>
              </a:rPr>
            </a:br>
            <a:endParaRPr lang="en-US" altLang="ja-JP" sz="1100" b="1" dirty="0" smtClean="0">
              <a:latin typeface="+mn-ea"/>
              <a:ea typeface="+mn-ea"/>
            </a:endParaRPr>
          </a:p>
          <a:p>
            <a:pPr algn="ctr"/>
            <a:endParaRPr lang="en-US" altLang="ja-JP" sz="1100" b="1" dirty="0" smtClean="0">
              <a:latin typeface="Calibri" pitchFamily="34" charset="0"/>
              <a:ea typeface="ＭＳ ゴシック" pitchFamily="49" charset="-128"/>
            </a:endParaRPr>
          </a:p>
          <a:p>
            <a:pPr algn="ctr"/>
            <a:r>
              <a:rPr lang="ja-JP" altLang="en-US" sz="1100" b="1" dirty="0" smtClean="0">
                <a:latin typeface="Calibri" pitchFamily="34" charset="0"/>
                <a:ea typeface="ＭＳ ゴシック" pitchFamily="49" charset="-128"/>
              </a:rPr>
              <a:t>Ｃ  地域</a:t>
            </a:r>
            <a:r>
              <a:rPr lang="ja-JP" altLang="en-US" sz="1100" b="1" dirty="0">
                <a:latin typeface="Calibri" pitchFamily="34" charset="0"/>
                <a:ea typeface="ＭＳ ゴシック" pitchFamily="49" charset="-128"/>
              </a:rPr>
              <a:t>活性化</a:t>
            </a:r>
            <a:r>
              <a:rPr lang="ja-JP" altLang="en-US" sz="1100" b="1" dirty="0">
                <a:latin typeface="+mn-ea"/>
              </a:rPr>
              <a:t>事業</a:t>
            </a:r>
            <a:r>
              <a:rPr lang="ja-JP" altLang="en-US" sz="1100" b="1" dirty="0">
                <a:latin typeface="Calibri" pitchFamily="34" charset="0"/>
                <a:ea typeface="ＭＳ ゴシック" pitchFamily="49" charset="-128"/>
              </a:rPr>
              <a:t>を</a:t>
            </a:r>
            <a:r>
              <a:rPr lang="ja-JP" altLang="en-US" sz="1100" b="1" dirty="0" smtClean="0">
                <a:latin typeface="Calibri" pitchFamily="34" charset="0"/>
                <a:ea typeface="ＭＳ ゴシック" pitchFamily="49" charset="-128"/>
              </a:rPr>
              <a:t>行う企業　  </a:t>
            </a:r>
            <a:endParaRPr lang="en-US" altLang="ja-JP" sz="1100" b="1" dirty="0" smtClean="0">
              <a:latin typeface="Calibri" pitchFamily="34" charset="0"/>
              <a:ea typeface="ＭＳ ゴシック" pitchFamily="49" charset="-128"/>
            </a:endParaRPr>
          </a:p>
        </p:txBody>
      </p:sp>
      <p:sp>
        <p:nvSpPr>
          <p:cNvPr id="94" name="左矢印 46"/>
          <p:cNvSpPr>
            <a:spLocks noChangeArrowheads="1"/>
          </p:cNvSpPr>
          <p:nvPr/>
        </p:nvSpPr>
        <p:spPr bwMode="auto">
          <a:xfrm>
            <a:off x="436687" y="5274543"/>
            <a:ext cx="288032" cy="345840"/>
          </a:xfrm>
          <a:prstGeom prst="leftArrow">
            <a:avLst>
              <a:gd name="adj1" fmla="val 58602"/>
              <a:gd name="adj2" fmla="val 47232"/>
            </a:avLst>
          </a:prstGeom>
          <a:solidFill>
            <a:schemeClr val="accent6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ja-JP" altLang="en-US" sz="1000" b="1" dirty="0">
              <a:latin typeface="Calibri" pitchFamily="34" charset="0"/>
              <a:ea typeface="ＭＳ ゴシック" pitchFamily="49" charset="-128"/>
            </a:endParaRPr>
          </a:p>
        </p:txBody>
      </p:sp>
      <p:sp>
        <p:nvSpPr>
          <p:cNvPr id="93" name="左矢印 46"/>
          <p:cNvSpPr>
            <a:spLocks noChangeArrowheads="1"/>
          </p:cNvSpPr>
          <p:nvPr/>
        </p:nvSpPr>
        <p:spPr bwMode="auto">
          <a:xfrm>
            <a:off x="449837" y="3248380"/>
            <a:ext cx="288032" cy="355825"/>
          </a:xfrm>
          <a:prstGeom prst="leftArrow">
            <a:avLst>
              <a:gd name="adj1" fmla="val 58602"/>
              <a:gd name="adj2" fmla="val 47232"/>
            </a:avLst>
          </a:prstGeom>
          <a:solidFill>
            <a:schemeClr val="accent6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ja-JP" altLang="en-US" sz="1000" b="1" dirty="0">
              <a:latin typeface="Calibri" pitchFamily="34" charset="0"/>
              <a:ea typeface="ＭＳ ゴシック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61111" y="2178199"/>
            <a:ext cx="2245136" cy="2641027"/>
            <a:chOff x="844352" y="4227466"/>
            <a:chExt cx="2020416" cy="2276036"/>
          </a:xfrm>
        </p:grpSpPr>
        <p:sp>
          <p:nvSpPr>
            <p:cNvPr id="82" name="角丸四角形 47"/>
            <p:cNvSpPr>
              <a:spLocks noChangeArrowheads="1"/>
            </p:cNvSpPr>
            <p:nvPr/>
          </p:nvSpPr>
          <p:spPr bwMode="auto">
            <a:xfrm>
              <a:off x="844352" y="4227466"/>
              <a:ext cx="2020416" cy="2276036"/>
            </a:xfrm>
            <a:prstGeom prst="roundRect">
              <a:avLst>
                <a:gd name="adj" fmla="val 574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lIns="95782" tIns="47891" rIns="95782" bIns="47891" anchor="t" anchorCtr="0"/>
            <a:lstStyle/>
            <a:p>
              <a:pPr algn="ctr"/>
              <a:endParaRPr lang="en-US" altLang="ja-JP" sz="300" b="1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1100" b="1" dirty="0" smtClean="0">
                  <a:latin typeface="+mn-ea"/>
                  <a:ea typeface="+mn-ea"/>
                </a:rPr>
                <a:t>Ａ　事業再生を目指す企業</a:t>
              </a:r>
              <a:endParaRPr lang="en-US" altLang="ja-JP" sz="1100" b="1" dirty="0" smtClean="0">
                <a:latin typeface="+mn-ea"/>
                <a:ea typeface="+mn-ea"/>
              </a:endParaRPr>
            </a:p>
            <a:p>
              <a:pPr algn="ctr">
                <a:spcBef>
                  <a:spcPts val="600"/>
                </a:spcBef>
              </a:pPr>
              <a:endParaRPr lang="ja-JP" altLang="en-US" sz="800" dirty="0">
                <a:latin typeface="+mn-ea"/>
                <a:ea typeface="+mn-ea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920553" y="4615885"/>
              <a:ext cx="1872208" cy="71690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00" dirty="0" smtClean="0">
                  <a:solidFill>
                    <a:schemeClr val="tx1"/>
                  </a:solidFill>
                  <a:latin typeface="+mn-ea"/>
                </a:rPr>
                <a:t> 　 ・事業の選択と集中</a:t>
              </a:r>
              <a:endParaRPr kumimoji="1" lang="en-US" altLang="ja-JP" sz="10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800" dirty="0" smtClean="0">
                  <a:solidFill>
                    <a:schemeClr val="tx1"/>
                  </a:solidFill>
                  <a:latin typeface="+mn-ea"/>
                </a:rPr>
                <a:t> 　 　（円満な退出を含む）</a:t>
              </a:r>
              <a:endParaRPr kumimoji="1" lang="en-US" altLang="ja-JP" sz="8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spcBef>
                  <a:spcPts val="600"/>
                </a:spcBef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+mn-ea"/>
                </a:rPr>
                <a:t>  　・事業の再編</a:t>
              </a:r>
              <a:endParaRPr kumimoji="1" lang="ja-JP" altLang="en-US" sz="10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7" name="ストライプ矢印 16"/>
            <p:cNvSpPr/>
            <p:nvPr/>
          </p:nvSpPr>
          <p:spPr>
            <a:xfrm rot="5400000">
              <a:off x="1660479" y="5205352"/>
              <a:ext cx="386861" cy="736622"/>
            </a:xfrm>
            <a:prstGeom prst="striped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20553" y="5879184"/>
              <a:ext cx="1872207" cy="47743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thickThin">
              <a:solidFill>
                <a:schemeClr val="tx2"/>
              </a:solidFill>
            </a:ln>
          </p:spPr>
          <p:txBody>
            <a:bodyPr wrap="square" anchor="ctr" anchorCtr="0">
              <a:spAutoFit/>
            </a:bodyPr>
            <a:lstStyle/>
            <a:p>
              <a:r>
                <a:rPr lang="ja-JP" altLang="en-US" sz="1000" b="1" dirty="0" smtClean="0">
                  <a:latin typeface="+mn-ea"/>
                  <a:ea typeface="+mn-ea"/>
                </a:rPr>
                <a:t>　　・足腰</a:t>
              </a:r>
              <a:r>
                <a:rPr lang="ja-JP" altLang="en-US" sz="1000" b="1" dirty="0">
                  <a:latin typeface="+mn-ea"/>
                  <a:ea typeface="+mn-ea"/>
                </a:rPr>
                <a:t>の強い経営体の構築</a:t>
              </a:r>
            </a:p>
            <a:p>
              <a:endParaRPr lang="en-US" altLang="ja-JP" sz="1000" b="1" dirty="0" smtClean="0">
                <a:latin typeface="+mn-ea"/>
                <a:ea typeface="+mn-ea"/>
              </a:endParaRPr>
            </a:p>
            <a:p>
              <a:r>
                <a:rPr lang="ja-JP" altLang="en-US" sz="1000" b="1" dirty="0" smtClean="0">
                  <a:latin typeface="+mn-ea"/>
                  <a:ea typeface="+mn-ea"/>
                </a:rPr>
                <a:t>　　・過剰供給構造の是正</a:t>
              </a:r>
              <a:endParaRPr lang="en-US" altLang="ja-JP" sz="1000" b="1" dirty="0" smtClean="0">
                <a:latin typeface="+mn-ea"/>
                <a:ea typeface="+mn-ea"/>
              </a:endParaRPr>
            </a:p>
          </p:txBody>
        </p:sp>
      </p:grpSp>
      <p:sp>
        <p:nvSpPr>
          <p:cNvPr id="10" name="角丸四角形 9"/>
          <p:cNvSpPr/>
          <p:nvPr/>
        </p:nvSpPr>
        <p:spPr bwMode="auto">
          <a:xfrm>
            <a:off x="713585" y="723786"/>
            <a:ext cx="8487887" cy="784240"/>
          </a:xfrm>
          <a:prstGeom prst="roundRect">
            <a:avLst/>
          </a:prstGeom>
          <a:solidFill>
            <a:srgbClr val="FFFF66"/>
          </a:solidFill>
          <a:ln w="50800" cmpd="tri" algn="ctr">
            <a:solidFill>
              <a:schemeClr val="tx2"/>
            </a:solidFill>
            <a:round/>
            <a:headEnd/>
            <a:tailEnd/>
          </a:ln>
        </p:spPr>
        <p:txBody>
          <a:bodyPr lIns="95782" tIns="47891" rIns="95782" bIns="47891" rtlCol="0" anchor="ctr"/>
          <a:lstStyle/>
          <a:p>
            <a:pPr>
              <a:spcBef>
                <a:spcPts val="0"/>
              </a:spcBef>
            </a:pPr>
            <a:r>
              <a:rPr lang="ja-JP" altLang="en-US" sz="1200" b="1" dirty="0" smtClean="0">
                <a:latin typeface="+mn-ea"/>
                <a:ea typeface="+mn-ea"/>
              </a:rPr>
              <a:t>　</a:t>
            </a:r>
            <a:r>
              <a:rPr lang="ja-JP" altLang="en-US" sz="1200" b="1" dirty="0">
                <a:latin typeface="+mn-ea"/>
              </a:rPr>
              <a:t>事業の選択と集中、事業の再編も視野に入れた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</a:rPr>
              <a:t>事業再生支援</a:t>
            </a:r>
            <a:r>
              <a:rPr lang="ja-JP" altLang="en-US" sz="1200" b="1" dirty="0">
                <a:latin typeface="+mn-ea"/>
              </a:rPr>
              <a:t>や、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</a:rPr>
              <a:t>新事業・事業転換</a:t>
            </a:r>
            <a:r>
              <a:rPr lang="ja-JP" altLang="en-US" sz="1200" b="1" dirty="0">
                <a:latin typeface="+mn-ea"/>
              </a:rPr>
              <a:t>及び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</a:rPr>
              <a:t>地域活性化事業</a:t>
            </a:r>
            <a:r>
              <a:rPr lang="ja-JP" altLang="en-US" sz="1200" b="1" dirty="0">
                <a:latin typeface="+mn-ea"/>
              </a:rPr>
              <a:t>に対する支援により、健全な企業群の形成、雇用の確保・創出を通じた</a:t>
            </a:r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地域経済の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</a:rPr>
              <a:t>活性化を</a:t>
            </a:r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図る</a:t>
            </a:r>
            <a:r>
              <a:rPr lang="ja-JP" altLang="en-US" sz="1200" b="1" dirty="0" smtClean="0">
                <a:latin typeface="+mn-ea"/>
              </a:rPr>
              <a:t>。</a:t>
            </a:r>
            <a:endParaRPr lang="en-US" altLang="ja-JP" sz="1200" b="1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200" b="1" dirty="0" smtClean="0">
                <a:latin typeface="+mn-ea"/>
              </a:rPr>
              <a:t>　⇒ </a:t>
            </a:r>
            <a:r>
              <a:rPr lang="ja-JP" altLang="en-US" sz="1200" dirty="0" smtClean="0">
                <a:latin typeface="+mn-ea"/>
              </a:rPr>
              <a:t>企業再生支援機構の「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地域経済活性化支援機構</a:t>
            </a:r>
            <a:r>
              <a:rPr lang="ja-JP" altLang="en-US" sz="1200" dirty="0" smtClean="0">
                <a:latin typeface="+mn-ea"/>
              </a:rPr>
              <a:t>」への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抜本的改組・機能拡充</a:t>
            </a:r>
            <a:endParaRPr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5" name="左矢印 46"/>
          <p:cNvSpPr>
            <a:spLocks noChangeArrowheads="1"/>
          </p:cNvSpPr>
          <p:nvPr/>
        </p:nvSpPr>
        <p:spPr bwMode="auto">
          <a:xfrm>
            <a:off x="6105128" y="3386048"/>
            <a:ext cx="1050153" cy="1837942"/>
          </a:xfrm>
          <a:prstGeom prst="leftArrow">
            <a:avLst>
              <a:gd name="adj1" fmla="val 74859"/>
              <a:gd name="adj2" fmla="val 19945"/>
            </a:avLst>
          </a:prstGeom>
          <a:solidFill>
            <a:srgbClr val="FFFF66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専門家</a:t>
            </a:r>
            <a:r>
              <a:rPr lang="ja-JP" altLang="en-US" sz="900" b="1" dirty="0">
                <a:latin typeface="+mn-ea"/>
                <a:ea typeface="+mn-ea"/>
              </a:rPr>
              <a:t>の</a:t>
            </a:r>
            <a:r>
              <a:rPr lang="ja-JP" altLang="en-US" sz="900" b="1" dirty="0" smtClean="0">
                <a:latin typeface="+mn-ea"/>
                <a:ea typeface="+mn-ea"/>
              </a:rPr>
              <a:t>派遣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algn="ctr"/>
            <a:endParaRPr lang="en-US" altLang="ja-JP" sz="900" b="1" dirty="0">
              <a:latin typeface="+mn-ea"/>
              <a:ea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出資・融資等</a:t>
            </a:r>
            <a:endParaRPr lang="en-US" altLang="ja-JP" sz="900" b="1" dirty="0" smtClean="0">
              <a:latin typeface="+mn-ea"/>
              <a:ea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109368" y="3335575"/>
            <a:ext cx="1279398" cy="1837942"/>
            <a:chOff x="3070225" y="3115788"/>
            <a:chExt cx="1132194" cy="183794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5" name="左矢印 46"/>
            <p:cNvSpPr>
              <a:spLocks noChangeArrowheads="1"/>
            </p:cNvSpPr>
            <p:nvPr/>
          </p:nvSpPr>
          <p:spPr bwMode="auto">
            <a:xfrm>
              <a:off x="3070225" y="3115788"/>
              <a:ext cx="1132194" cy="1837942"/>
            </a:xfrm>
            <a:prstGeom prst="leftArrow">
              <a:avLst>
                <a:gd name="adj1" fmla="val 74859"/>
                <a:gd name="adj2" fmla="val 19945"/>
              </a:avLst>
            </a:prstGeom>
            <a:grpFill/>
            <a:ln w="1905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/>
              <a:r>
                <a:rPr lang="ja-JP" altLang="en-US" sz="900" b="1" dirty="0" smtClean="0">
                  <a:latin typeface="+mn-ea"/>
                  <a:ea typeface="+mn-ea"/>
                </a:rPr>
                <a:t>再生支援</a:t>
              </a:r>
              <a:endParaRPr lang="en-US" altLang="ja-JP" sz="900" b="1" dirty="0" smtClean="0">
                <a:latin typeface="+mn-ea"/>
                <a:ea typeface="+mn-ea"/>
              </a:endParaRPr>
            </a:p>
            <a:p>
              <a:pPr algn="ctr"/>
              <a:endParaRPr lang="en-US" altLang="ja-JP" sz="700" b="1" dirty="0" smtClean="0">
                <a:latin typeface="+mn-ea"/>
                <a:ea typeface="+mn-ea"/>
              </a:endParaRPr>
            </a:p>
            <a:p>
              <a:pPr algn="ctr">
                <a:spcBef>
                  <a:spcPts val="600"/>
                </a:spcBef>
              </a:pPr>
              <a:r>
                <a:rPr lang="ja-JP" altLang="en-US" sz="800" b="1" dirty="0">
                  <a:latin typeface="+mn-ea"/>
                  <a:ea typeface="+mn-ea"/>
                </a:rPr>
                <a:t>再生</a:t>
              </a:r>
              <a:r>
                <a:rPr lang="ja-JP" altLang="en-US" sz="800" b="1" dirty="0" smtClean="0">
                  <a:latin typeface="+mn-ea"/>
                  <a:ea typeface="+mn-ea"/>
                </a:rPr>
                <a:t>計画策定支援</a:t>
              </a:r>
              <a:endParaRPr lang="en-US" altLang="ja-JP" sz="800" b="1" dirty="0" smtClean="0">
                <a:latin typeface="+mn-ea"/>
                <a:ea typeface="+mn-ea"/>
              </a:endParaRPr>
            </a:p>
            <a:p>
              <a:pPr algn="ctr">
                <a:spcBef>
                  <a:spcPts val="600"/>
                </a:spcBef>
              </a:pPr>
              <a:r>
                <a:rPr lang="ja-JP" altLang="en-US" sz="800" b="1" dirty="0" smtClean="0">
                  <a:latin typeface="+mn-ea"/>
                  <a:ea typeface="+mn-ea"/>
                </a:rPr>
                <a:t>債権者間調整</a:t>
              </a:r>
              <a:endParaRPr lang="en-US" altLang="ja-JP" sz="800" b="1" dirty="0" smtClean="0">
                <a:latin typeface="+mn-ea"/>
                <a:ea typeface="+mn-ea"/>
              </a:endParaRPr>
            </a:p>
            <a:p>
              <a:pPr algn="ctr">
                <a:spcBef>
                  <a:spcPts val="600"/>
                </a:spcBef>
              </a:pPr>
              <a:r>
                <a:rPr lang="ja-JP" altLang="en-US" sz="800" b="1" dirty="0" smtClean="0">
                  <a:latin typeface="+mn-ea"/>
                  <a:ea typeface="+mn-ea"/>
                </a:rPr>
                <a:t>出資・融資</a:t>
              </a:r>
              <a:endParaRPr lang="ja-JP" altLang="en-US" sz="800" b="1" dirty="0">
                <a:latin typeface="+mn-ea"/>
                <a:ea typeface="+mn-ea"/>
              </a:endParaRPr>
            </a:p>
          </p:txBody>
        </p:sp>
        <p:sp>
          <p:nvSpPr>
            <p:cNvPr id="6" name="大かっこ 5"/>
            <p:cNvSpPr/>
            <p:nvPr/>
          </p:nvSpPr>
          <p:spPr>
            <a:xfrm>
              <a:off x="3287904" y="3893103"/>
              <a:ext cx="858584" cy="628193"/>
            </a:xfrm>
            <a:prstGeom prst="bracketPair">
              <a:avLst>
                <a:gd name="adj" fmla="val 1075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448944" y="3216955"/>
            <a:ext cx="1590421" cy="2100795"/>
            <a:chOff x="4390568" y="2902630"/>
            <a:chExt cx="1590421" cy="2100795"/>
          </a:xfrm>
        </p:grpSpPr>
        <p:sp>
          <p:nvSpPr>
            <p:cNvPr id="14366" name="角丸四角形 32"/>
            <p:cNvSpPr>
              <a:spLocks noChangeArrowheads="1"/>
            </p:cNvSpPr>
            <p:nvPr/>
          </p:nvSpPr>
          <p:spPr bwMode="auto">
            <a:xfrm>
              <a:off x="4498640" y="2998547"/>
              <a:ext cx="1366892" cy="358445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25400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/>
              <a:r>
                <a:rPr lang="ja-JP" altLang="en-US" sz="800" b="1" dirty="0">
                  <a:latin typeface="+mn-ea"/>
                  <a:ea typeface="+mn-ea"/>
                </a:rPr>
                <a:t>中小企業再生支援協議会</a:t>
              </a:r>
            </a:p>
          </p:txBody>
        </p:sp>
        <p:sp>
          <p:nvSpPr>
            <p:cNvPr id="43" name="角丸四角形 47"/>
            <p:cNvSpPr>
              <a:spLocks noChangeArrowheads="1"/>
            </p:cNvSpPr>
            <p:nvPr/>
          </p:nvSpPr>
          <p:spPr bwMode="auto">
            <a:xfrm>
              <a:off x="4498639" y="4417234"/>
              <a:ext cx="1366893" cy="505243"/>
            </a:xfrm>
            <a:prstGeom prst="roundRect">
              <a:avLst>
                <a:gd name="adj" fmla="val 1290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/>
              <a:r>
                <a:rPr lang="ja-JP" altLang="en-US" sz="900" b="1" dirty="0">
                  <a:latin typeface="+mn-ea"/>
                  <a:ea typeface="+mn-ea"/>
                </a:rPr>
                <a:t>事業再生</a:t>
              </a:r>
              <a:r>
                <a:rPr lang="ja-JP" altLang="en-US" sz="900" b="1" dirty="0" smtClean="0">
                  <a:latin typeface="+mn-ea"/>
                  <a:ea typeface="+mn-ea"/>
                </a:rPr>
                <a:t>ファンド</a:t>
              </a:r>
              <a:endParaRPr lang="ja-JP" altLang="en-US" sz="400" dirty="0">
                <a:latin typeface="+mn-ea"/>
                <a:ea typeface="+mn-ea"/>
              </a:endParaRP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4498639" y="3457424"/>
              <a:ext cx="1366893" cy="855550"/>
              <a:chOff x="4319241" y="3591501"/>
              <a:chExt cx="1716402" cy="855550"/>
            </a:xfrm>
          </p:grpSpPr>
          <p:sp>
            <p:nvSpPr>
              <p:cNvPr id="54" name="角丸四角形 32"/>
              <p:cNvSpPr>
                <a:spLocks noChangeArrowheads="1"/>
              </p:cNvSpPr>
              <p:nvPr/>
            </p:nvSpPr>
            <p:spPr bwMode="auto">
              <a:xfrm>
                <a:off x="4319241" y="3591501"/>
                <a:ext cx="1716402" cy="855550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lIns="95782" tIns="47891" rIns="95782" bIns="47891" anchor="t" anchorCtr="0"/>
              <a:lstStyle/>
              <a:p>
                <a:pPr algn="ctr"/>
                <a:endParaRPr lang="en-US" altLang="ja-JP" sz="100" b="1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b="1" dirty="0" smtClean="0">
                    <a:latin typeface="+mn-ea"/>
                    <a:ea typeface="+mn-ea"/>
                  </a:rPr>
                  <a:t>地域金融機関</a:t>
                </a:r>
                <a:endParaRPr lang="ja-JP" altLang="en-US" sz="900" b="1" dirty="0">
                  <a:latin typeface="+mn-ea"/>
                  <a:ea typeface="+mn-ea"/>
                </a:endParaRPr>
              </a:p>
            </p:txBody>
          </p:sp>
          <p:sp>
            <p:nvSpPr>
              <p:cNvPr id="14353" name="角丸四角形 32"/>
              <p:cNvSpPr>
                <a:spLocks noChangeArrowheads="1"/>
              </p:cNvSpPr>
              <p:nvPr/>
            </p:nvSpPr>
            <p:spPr bwMode="auto">
              <a:xfrm>
                <a:off x="4486722" y="3985606"/>
                <a:ext cx="1381440" cy="366461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25400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lIns="95782" tIns="47891" rIns="95782" bIns="47891" anchor="ctr"/>
              <a:lstStyle/>
              <a:p>
                <a:pPr algn="ctr"/>
                <a:r>
                  <a:rPr lang="ja-JP" altLang="en-US" sz="800" b="1" dirty="0">
                    <a:latin typeface="+mn-ea"/>
                    <a:ea typeface="+mn-ea"/>
                  </a:rPr>
                  <a:t>事業再生</a:t>
                </a:r>
                <a:r>
                  <a:rPr lang="ja-JP" altLang="en-US" sz="800" b="1" dirty="0" smtClean="0">
                    <a:latin typeface="+mn-ea"/>
                    <a:ea typeface="+mn-ea"/>
                  </a:rPr>
                  <a:t>子会社</a:t>
                </a:r>
                <a:endParaRPr lang="en-US" altLang="ja-JP" sz="800" b="1" dirty="0" smtClean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700" dirty="0" smtClean="0">
                    <a:latin typeface="+mn-ea"/>
                    <a:ea typeface="+mn-ea"/>
                  </a:rPr>
                  <a:t>（連結子会社）</a:t>
                </a:r>
                <a:endParaRPr lang="ja-JP" altLang="en-US" sz="700" dirty="0">
                  <a:latin typeface="+mn-ea"/>
                  <a:ea typeface="+mn-ea"/>
                </a:endParaRPr>
              </a:p>
            </p:txBody>
          </p:sp>
        </p:grpSp>
        <p:sp>
          <p:nvSpPr>
            <p:cNvPr id="8" name="大かっこ 7"/>
            <p:cNvSpPr/>
            <p:nvPr/>
          </p:nvSpPr>
          <p:spPr>
            <a:xfrm>
              <a:off x="4390568" y="2902630"/>
              <a:ext cx="1590421" cy="2100795"/>
            </a:xfrm>
            <a:prstGeom prst="bracketPair">
              <a:avLst>
                <a:gd name="adj" fmla="val 9440"/>
              </a:avLst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大かっこ 10"/>
          <p:cNvSpPr/>
          <p:nvPr/>
        </p:nvSpPr>
        <p:spPr>
          <a:xfrm>
            <a:off x="4118721" y="2490225"/>
            <a:ext cx="2304256" cy="34049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左矢印 34"/>
          <p:cNvSpPr>
            <a:spLocks noChangeArrowheads="1"/>
          </p:cNvSpPr>
          <p:nvPr/>
        </p:nvSpPr>
        <p:spPr bwMode="auto">
          <a:xfrm>
            <a:off x="6105248" y="5488579"/>
            <a:ext cx="1044000" cy="972000"/>
          </a:xfrm>
          <a:prstGeom prst="leftArrow">
            <a:avLst>
              <a:gd name="adj1" fmla="val 63306"/>
              <a:gd name="adj2" fmla="val 24130"/>
            </a:avLst>
          </a:prstGeom>
          <a:solidFill>
            <a:srgbClr val="FFFF66"/>
          </a:solidFill>
          <a:ln w="1905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専門家の派遣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algn="ctr"/>
            <a:endParaRPr lang="en-US" altLang="ja-JP" sz="200" b="1" dirty="0" smtClean="0">
              <a:latin typeface="+mn-ea"/>
              <a:ea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出資</a:t>
            </a:r>
            <a:endParaRPr lang="en-US" altLang="ja-JP" sz="900" b="1" dirty="0">
              <a:latin typeface="+mn-ea"/>
              <a:ea typeface="+mn-ea"/>
            </a:endParaRPr>
          </a:p>
        </p:txBody>
      </p:sp>
      <p:sp>
        <p:nvSpPr>
          <p:cNvPr id="45" name="角丸四角形 47"/>
          <p:cNvSpPr>
            <a:spLocks noChangeArrowheads="1"/>
          </p:cNvSpPr>
          <p:nvPr/>
        </p:nvSpPr>
        <p:spPr bwMode="auto">
          <a:xfrm>
            <a:off x="4550769" y="6047581"/>
            <a:ext cx="1366893" cy="504000"/>
          </a:xfrm>
          <a:prstGeom prst="roundRect">
            <a:avLst>
              <a:gd name="adj" fmla="val 12907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900" b="1" dirty="0">
                <a:latin typeface="+mn-ea"/>
                <a:ea typeface="+mn-ea"/>
              </a:rPr>
              <a:t>地域</a:t>
            </a:r>
            <a:r>
              <a:rPr lang="ja-JP" altLang="en-US" sz="900" b="1" dirty="0" smtClean="0">
                <a:latin typeface="+mn-ea"/>
                <a:ea typeface="+mn-ea"/>
              </a:rPr>
              <a:t>活性化ファンド</a:t>
            </a:r>
            <a:endParaRPr lang="ja-JP" altLang="en-US" sz="400" dirty="0">
              <a:latin typeface="+mn-ea"/>
              <a:ea typeface="+mn-ea"/>
            </a:endParaRPr>
          </a:p>
        </p:txBody>
      </p:sp>
      <p:sp>
        <p:nvSpPr>
          <p:cNvPr id="46" name="角丸四角形 32"/>
          <p:cNvSpPr>
            <a:spLocks noChangeArrowheads="1"/>
          </p:cNvSpPr>
          <p:nvPr/>
        </p:nvSpPr>
        <p:spPr bwMode="auto">
          <a:xfrm>
            <a:off x="4554463" y="5471557"/>
            <a:ext cx="1366893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25400" algn="ctr">
            <a:solidFill>
              <a:schemeClr val="tx2"/>
            </a:solidFill>
            <a:round/>
            <a:headEnd/>
            <a:tailEnd/>
          </a:ln>
        </p:spPr>
        <p:txBody>
          <a:bodyPr lIns="95782" tIns="47891" rIns="95782" bIns="47891" anchor="ctr" anchorCtr="0"/>
          <a:lstStyle/>
          <a:p>
            <a:pPr algn="ctr"/>
            <a:endParaRPr lang="en-US" altLang="ja-JP" sz="100" b="1" dirty="0">
              <a:latin typeface="+mn-ea"/>
              <a:ea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地域金融機関</a:t>
            </a:r>
            <a:endParaRPr lang="ja-JP" altLang="en-US" sz="900" b="1" dirty="0">
              <a:latin typeface="+mn-ea"/>
              <a:ea typeface="+mn-ea"/>
            </a:endParaRPr>
          </a:p>
        </p:txBody>
      </p:sp>
      <p:sp>
        <p:nvSpPr>
          <p:cNvPr id="56" name="大かっこ 55"/>
          <p:cNvSpPr/>
          <p:nvPr/>
        </p:nvSpPr>
        <p:spPr>
          <a:xfrm>
            <a:off x="4448945" y="5399657"/>
            <a:ext cx="1590420" cy="1214049"/>
          </a:xfrm>
          <a:prstGeom prst="bracketPair">
            <a:avLst>
              <a:gd name="adj" fmla="val 944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左矢印 34"/>
          <p:cNvSpPr>
            <a:spLocks noChangeArrowheads="1"/>
          </p:cNvSpPr>
          <p:nvPr/>
        </p:nvSpPr>
        <p:spPr bwMode="auto">
          <a:xfrm>
            <a:off x="3109367" y="5473056"/>
            <a:ext cx="1279399" cy="972000"/>
          </a:xfrm>
          <a:prstGeom prst="leftArrow">
            <a:avLst>
              <a:gd name="adj1" fmla="val 63306"/>
              <a:gd name="adj2" fmla="val 24130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事業計画策定支援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algn="ctr"/>
            <a:endParaRPr lang="en-US" altLang="ja-JP" sz="200" b="1" dirty="0" smtClean="0">
              <a:latin typeface="+mn-ea"/>
              <a:ea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  <a:ea typeface="+mn-ea"/>
              </a:rPr>
              <a:t>出資・融資</a:t>
            </a:r>
            <a:endParaRPr lang="en-US" altLang="ja-JP" sz="900" b="1" dirty="0">
              <a:latin typeface="+mn-ea"/>
              <a:ea typeface="+mn-ea"/>
            </a:endParaRPr>
          </a:p>
        </p:txBody>
      </p:sp>
      <p:sp>
        <p:nvSpPr>
          <p:cNvPr id="47" name="角丸四角形 32"/>
          <p:cNvSpPr>
            <a:spLocks noChangeArrowheads="1"/>
          </p:cNvSpPr>
          <p:nvPr/>
        </p:nvSpPr>
        <p:spPr bwMode="auto">
          <a:xfrm>
            <a:off x="7319740" y="3661007"/>
            <a:ext cx="2457376" cy="1421566"/>
          </a:xfrm>
          <a:prstGeom prst="roundRect">
            <a:avLst>
              <a:gd name="adj" fmla="val 6205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>
              <a:spcBef>
                <a:spcPts val="600"/>
              </a:spcBef>
            </a:pPr>
            <a:endParaRPr lang="en-US" altLang="ja-JP" sz="700" b="1" dirty="0" smtClean="0">
              <a:latin typeface="+mn-ea"/>
              <a:ea typeface="+mn-ea"/>
            </a:endParaRPr>
          </a:p>
          <a:p>
            <a:pPr marL="87313" indent="-87313">
              <a:spcBef>
                <a:spcPts val="0"/>
              </a:spcBef>
            </a:pPr>
            <a:r>
              <a:rPr lang="ja-JP" altLang="en-US" sz="900" b="1" dirty="0" smtClean="0">
                <a:latin typeface="+mn-ea"/>
                <a:ea typeface="+mn-ea"/>
              </a:rPr>
              <a:t>○ 中小企業再生支援協議会、地域金融機関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marL="87313" indent="-87313">
              <a:spcBef>
                <a:spcPts val="300"/>
              </a:spcBef>
            </a:pPr>
            <a:r>
              <a:rPr lang="ja-JP" altLang="en-US" sz="900" b="1" dirty="0">
                <a:latin typeface="+mn-ea"/>
                <a:ea typeface="+mn-ea"/>
              </a:rPr>
              <a:t>　</a:t>
            </a:r>
            <a:r>
              <a:rPr lang="ja-JP" altLang="en-US" sz="900" b="1" dirty="0" smtClean="0">
                <a:latin typeface="+mn-ea"/>
                <a:ea typeface="+mn-ea"/>
              </a:rPr>
              <a:t>に対する専門家の派遣等連携の強化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marL="87313" indent="-87313">
              <a:spcBef>
                <a:spcPts val="1200"/>
              </a:spcBef>
            </a:pPr>
            <a:r>
              <a:rPr lang="ja-JP" altLang="en-US" sz="900" b="1" dirty="0" smtClean="0">
                <a:latin typeface="+mn-ea"/>
                <a:ea typeface="+mn-ea"/>
              </a:rPr>
              <a:t>○ 事業再生子会社に対する専門家の派遣、出資・融資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marL="87313" indent="-87313">
              <a:spcBef>
                <a:spcPts val="1200"/>
              </a:spcBef>
            </a:pPr>
            <a:r>
              <a:rPr lang="ja-JP" altLang="en-US" sz="900" b="1" dirty="0" smtClean="0">
                <a:latin typeface="+mn-ea"/>
                <a:ea typeface="+mn-ea"/>
              </a:rPr>
              <a:t>○ 事業再生ファンドに対する専門家の派遣、出資</a:t>
            </a:r>
            <a:endParaRPr lang="en-US" altLang="ja-JP" sz="900" b="1" dirty="0" smtClean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6878" y="6600825"/>
            <a:ext cx="52950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平成</a:t>
            </a:r>
            <a:r>
              <a:rPr kumimoji="1" lang="en-US" altLang="ja-JP" sz="1050" dirty="0" smtClean="0"/>
              <a:t>24</a:t>
            </a:r>
            <a:r>
              <a:rPr kumimoji="1" lang="ja-JP" altLang="en-US" sz="1050" dirty="0" smtClean="0"/>
              <a:t>年度</a:t>
            </a:r>
            <a:r>
              <a:rPr lang="ja-JP" altLang="en-US" sz="1050" dirty="0"/>
              <a:t>補正</a:t>
            </a:r>
            <a:r>
              <a:rPr lang="ja-JP" altLang="en-US" sz="1050" dirty="0" smtClean="0"/>
              <a:t>予算：事業再生ファンド・地域活性化ファンドへの出資に係る経費</a:t>
            </a:r>
            <a:r>
              <a:rPr lang="en-US" altLang="ja-JP" sz="1050" dirty="0" smtClean="0"/>
              <a:t>30</a:t>
            </a:r>
            <a:r>
              <a:rPr lang="ja-JP" altLang="en-US" sz="1050" dirty="0" smtClean="0"/>
              <a:t>億円</a:t>
            </a:r>
            <a:endParaRPr kumimoji="1" lang="ja-JP" altLang="en-US" sz="1050" dirty="0"/>
          </a:p>
        </p:txBody>
      </p:sp>
      <p:sp>
        <p:nvSpPr>
          <p:cNvPr id="65" name="角丸四角形 47"/>
          <p:cNvSpPr>
            <a:spLocks noChangeArrowheads="1"/>
          </p:cNvSpPr>
          <p:nvPr/>
        </p:nvSpPr>
        <p:spPr bwMode="auto">
          <a:xfrm>
            <a:off x="7519794" y="3530646"/>
            <a:ext cx="2088232" cy="250628"/>
          </a:xfrm>
          <a:prstGeom prst="roundRect">
            <a:avLst>
              <a:gd name="adj" fmla="val 12907"/>
            </a:avLst>
          </a:prstGeom>
          <a:solidFill>
            <a:srgbClr val="FFFF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1000" b="1" dirty="0" smtClean="0">
                <a:solidFill>
                  <a:srgbClr val="FF0000"/>
                </a:solidFill>
                <a:latin typeface="Calibri" pitchFamily="34" charset="0"/>
                <a:ea typeface="ＭＳ ゴシック" pitchFamily="49" charset="-128"/>
              </a:rPr>
              <a:t>②  地域の再生現場の強化</a:t>
            </a:r>
            <a:endParaRPr lang="ja-JP" altLang="en-US" sz="1000" b="1" dirty="0">
              <a:solidFill>
                <a:srgbClr val="FF0000"/>
              </a:solidFill>
              <a:latin typeface="Calibri" pitchFamily="34" charset="0"/>
              <a:ea typeface="ＭＳ ゴシック" pitchFamily="49" charset="-128"/>
            </a:endParaRPr>
          </a:p>
        </p:txBody>
      </p:sp>
      <p:sp>
        <p:nvSpPr>
          <p:cNvPr id="48" name="角丸四角形 32"/>
          <p:cNvSpPr>
            <a:spLocks noChangeArrowheads="1"/>
          </p:cNvSpPr>
          <p:nvPr/>
        </p:nvSpPr>
        <p:spPr bwMode="auto">
          <a:xfrm>
            <a:off x="7329265" y="5363559"/>
            <a:ext cx="2457375" cy="1114648"/>
          </a:xfrm>
          <a:prstGeom prst="roundRect">
            <a:avLst>
              <a:gd name="adj" fmla="val 9085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 marL="87313" indent="-87313">
              <a:spcBef>
                <a:spcPts val="0"/>
              </a:spcBef>
            </a:pPr>
            <a:r>
              <a:rPr lang="ja-JP" altLang="en-US" sz="900" b="1" dirty="0" smtClean="0">
                <a:latin typeface="+mn-ea"/>
                <a:ea typeface="+mn-ea"/>
              </a:rPr>
              <a:t>○ 地域金融機関に対する専門家の派遣</a:t>
            </a:r>
            <a:endParaRPr lang="en-US" altLang="ja-JP" sz="900" b="1" dirty="0" smtClean="0">
              <a:latin typeface="+mn-ea"/>
              <a:ea typeface="+mn-ea"/>
            </a:endParaRPr>
          </a:p>
          <a:p>
            <a:pPr marL="85725" indent="-85725">
              <a:spcBef>
                <a:spcPts val="1200"/>
              </a:spcBef>
            </a:pPr>
            <a:r>
              <a:rPr lang="ja-JP" altLang="en-US" sz="900" b="1" dirty="0" smtClean="0">
                <a:latin typeface="+mn-ea"/>
                <a:ea typeface="+mn-ea"/>
              </a:rPr>
              <a:t>○ 地域活性化ファンドに対する専門家の派遣、出資</a:t>
            </a:r>
            <a:endParaRPr lang="en-US" altLang="ja-JP" sz="900" b="1" dirty="0">
              <a:latin typeface="+mn-ea"/>
              <a:ea typeface="+mn-ea"/>
            </a:endParaRPr>
          </a:p>
        </p:txBody>
      </p:sp>
      <p:sp>
        <p:nvSpPr>
          <p:cNvPr id="68" name="角丸四角形 47"/>
          <p:cNvSpPr>
            <a:spLocks noChangeArrowheads="1"/>
          </p:cNvSpPr>
          <p:nvPr/>
        </p:nvSpPr>
        <p:spPr bwMode="auto">
          <a:xfrm>
            <a:off x="7525798" y="5261182"/>
            <a:ext cx="2088232" cy="225218"/>
          </a:xfrm>
          <a:prstGeom prst="roundRect">
            <a:avLst>
              <a:gd name="adj" fmla="val 12907"/>
            </a:avLst>
          </a:prstGeom>
          <a:solidFill>
            <a:srgbClr val="FFFF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ja-JP" altLang="en-US" sz="1000" b="1" dirty="0" smtClean="0">
                <a:solidFill>
                  <a:srgbClr val="FF0000"/>
                </a:solidFill>
                <a:latin typeface="Calibri" pitchFamily="34" charset="0"/>
                <a:ea typeface="ＭＳ ゴシック" pitchFamily="49" charset="-128"/>
              </a:rPr>
              <a:t>③  地域活性化に資する支援</a:t>
            </a:r>
            <a:endParaRPr lang="ja-JP" altLang="en-US" sz="1000" b="1" dirty="0">
              <a:solidFill>
                <a:srgbClr val="FF0000"/>
              </a:solidFill>
              <a:latin typeface="Calibri" pitchFamily="34" charset="0"/>
              <a:ea typeface="ＭＳ ゴシック" pitchFamily="49" charset="-128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985448" y="-27384"/>
            <a:ext cx="112520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400" dirty="0" smtClean="0">
                <a:solidFill>
                  <a:prstClr val="black"/>
                </a:solidFill>
              </a:rPr>
              <a:t>（別紙４） </a:t>
            </a:r>
            <a:r>
              <a:rPr lang="ja-JP" altLang="en-US" sz="1700" b="1" dirty="0" smtClean="0">
                <a:latin typeface="Tahoma" pitchFamily="34" charset="0"/>
                <a:ea typeface="ＭＳ ゴシック" pitchFamily="49" charset="-128"/>
              </a:rPr>
              <a:t>　　　</a:t>
            </a:r>
            <a:endParaRPr lang="ja-JP" altLang="en-US" sz="1700" b="1" dirty="0">
              <a:latin typeface="Tahoma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日本の製造業の国際競争力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日本の製造業の国際競争力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日本の製造業の国際競争力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日本の製造業の国際競争力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日本の製造業の国際競争力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日本の製造業の国際競争力</Template>
  <TotalTime>28095</TotalTime>
  <Words>422</Words>
  <Application>Microsoft Office PowerPoint</Application>
  <PresentationFormat>A4 210 x 297 mm</PresentationFormat>
  <Paragraphs>157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8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日本の製造業の国際競争力</vt:lpstr>
      <vt:lpstr>1_日本の製造業の国際競争力</vt:lpstr>
      <vt:lpstr>2_日本の製造業の国際競争力</vt:lpstr>
      <vt:lpstr>3_日本の製造業の国際競争力</vt:lpstr>
      <vt:lpstr>Office テーマ</vt:lpstr>
      <vt:lpstr>4_日本の製造業の国際競争力</vt:lpstr>
      <vt:lpstr>5_日本の製造業の国際競争力</vt:lpstr>
      <vt:lpstr>6_日本の製造業の国際競争力</vt:lpstr>
      <vt:lpstr>PowerPoint プレゼンテーション</vt:lpstr>
      <vt:lpstr>PowerPoint プレゼンテーション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貿易特化指数を用いた 日本の製造業の 国際競争力の推移</dc:title>
  <dc:creator>情報システム厚生課</dc:creator>
  <cp:lastModifiedBy>METI</cp:lastModifiedBy>
  <cp:revision>2271</cp:revision>
  <cp:lastPrinted>2013-03-08T06:48:15Z</cp:lastPrinted>
  <dcterms:created xsi:type="dcterms:W3CDTF">2010-11-19T04:12:11Z</dcterms:created>
  <dcterms:modified xsi:type="dcterms:W3CDTF">2013-03-08T06:49:16Z</dcterms:modified>
</cp:coreProperties>
</file>