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66FF66"/>
    <a:srgbClr val="0810B8"/>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630" autoAdjust="0"/>
  </p:normalViewPr>
  <p:slideViewPr>
    <p:cSldViewPr>
      <p:cViewPr>
        <p:scale>
          <a:sx n="75" d="100"/>
          <a:sy n="75" d="100"/>
        </p:scale>
        <p:origin x="-1770" y="-78"/>
      </p:cViewPr>
      <p:guideLst>
        <p:guide orient="horz" pos="37"/>
        <p:guide pos="43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981200" y="739775"/>
            <a:ext cx="2773363" cy="37004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D35E722-DCEB-4B9B-850A-0990A504E40F}" type="slidenum">
              <a:rPr kumimoji="1" lang="ja-JP" altLang="en-US" smtClean="0"/>
              <a:t>1</a:t>
            </a:fld>
            <a:endParaRPr kumimoji="1" lang="ja-JP" altLang="en-US"/>
          </a:p>
        </p:txBody>
      </p:sp>
    </p:spTree>
    <p:extLst>
      <p:ext uri="{BB962C8B-B14F-4D97-AF65-F5344CB8AC3E}">
        <p14:creationId xmlns:p14="http://schemas.microsoft.com/office/powerpoint/2010/main" val="2002335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FE4087A-FE53-4B81-856E-81CAD491AC44}" type="datetimeFigureOut">
              <a:rPr kumimoji="1" lang="ja-JP" altLang="en-US" smtClean="0"/>
              <a:t>2013/3/8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546808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FE4087A-FE53-4B81-856E-81CAD491AC44}" type="datetimeFigureOut">
              <a:rPr kumimoji="1" lang="ja-JP" altLang="en-US" smtClean="0"/>
              <a:t>2013/3/8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7716908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FE4087A-FE53-4B81-856E-81CAD491AC44}" type="datetimeFigureOut">
              <a:rPr kumimoji="1" lang="ja-JP" altLang="en-US" smtClean="0"/>
              <a:t>2013/3/8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3022759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FE4087A-FE53-4B81-856E-81CAD491AC44}" type="datetimeFigureOut">
              <a:rPr kumimoji="1" lang="ja-JP" altLang="en-US" smtClean="0"/>
              <a:t>2013/3/8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477812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FE4087A-FE53-4B81-856E-81CAD491AC44}" type="datetimeFigureOut">
              <a:rPr kumimoji="1" lang="ja-JP" altLang="en-US" smtClean="0"/>
              <a:t>2013/3/8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FE4087A-FE53-4B81-856E-81CAD491AC44}" type="datetimeFigureOut">
              <a:rPr kumimoji="1" lang="ja-JP" altLang="en-US" smtClean="0"/>
              <a:t>2013/3/8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8" name="テキスト ボックス 7"/>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8850121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FE4087A-FE53-4B81-856E-81CAD491AC44}" type="datetimeFigureOut">
              <a:rPr kumimoji="1" lang="ja-JP" altLang="en-US" smtClean="0"/>
              <a:t>2013/3/8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10" name="テキスト ボックス 9"/>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2702644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FE4087A-FE53-4B81-856E-81CAD491AC44}" type="datetimeFigureOut">
              <a:rPr kumimoji="1" lang="ja-JP" altLang="en-US" smtClean="0"/>
              <a:t>2013/3/8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テキスト ボックス 5"/>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FE4087A-FE53-4B81-856E-81CAD491AC44}" type="datetimeFigureOut">
              <a:rPr kumimoji="1" lang="ja-JP" altLang="en-US" smtClean="0"/>
              <a:t>2013/3/8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5" name="テキスト ボックス 4"/>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35130051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FE4087A-FE53-4B81-856E-81CAD491AC44}" type="datetimeFigureOut">
              <a:rPr kumimoji="1" lang="ja-JP" altLang="en-US" smtClean="0"/>
              <a:t>2013/3/8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8" name="テキスト ボックス 7"/>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5942174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FE4087A-FE53-4B81-856E-81CAD491AC44}" type="datetimeFigureOut">
              <a:rPr kumimoji="1" lang="ja-JP" altLang="en-US" smtClean="0"/>
              <a:t>2013/3/8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8" name="テキスト ボックス 7"/>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4963557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FE4087A-FE53-4B81-856E-81CAD491AC44}" type="datetimeFigureOut">
              <a:rPr kumimoji="1" lang="ja-JP" altLang="en-US" smtClean="0"/>
              <a:t>2013/3/8</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4365104" y="6663364"/>
            <a:ext cx="360040" cy="1836688"/>
          </a:xfrm>
          <a:prstGeom prst="rect">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81" name="グループ化 80"/>
          <p:cNvGrpSpPr/>
          <p:nvPr/>
        </p:nvGrpSpPr>
        <p:grpSpPr>
          <a:xfrm>
            <a:off x="-27384" y="323528"/>
            <a:ext cx="2101477" cy="740187"/>
            <a:chOff x="0" y="0"/>
            <a:chExt cx="2132856" cy="740187"/>
          </a:xfrm>
        </p:grpSpPr>
        <p:sp>
          <p:nvSpPr>
            <p:cNvPr id="3" name="正方形/長方形 2"/>
            <p:cNvSpPr/>
            <p:nvPr/>
          </p:nvSpPr>
          <p:spPr>
            <a:xfrm>
              <a:off x="0" y="0"/>
              <a:ext cx="2132856" cy="74018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テキスト ボックス 1"/>
            <p:cNvSpPr txBox="1"/>
            <p:nvPr/>
          </p:nvSpPr>
          <p:spPr>
            <a:xfrm>
              <a:off x="0" y="0"/>
              <a:ext cx="2060848" cy="707886"/>
            </a:xfrm>
            <a:prstGeom prst="rect">
              <a:avLst/>
            </a:prstGeom>
            <a:noFill/>
          </p:spPr>
          <p:txBody>
            <a:bodyPr wrap="square" rtlCol="0" anchor="ctr">
              <a:spAutoFit/>
            </a:bodyPr>
            <a:lstStyle/>
            <a:p>
              <a:pPr algn="ctr"/>
              <a:r>
                <a:rPr kumimoji="1" lang="ja-JP" altLang="en-US" sz="2000" b="1" dirty="0" smtClean="0"/>
                <a:t>資金繰りに</a:t>
              </a:r>
              <a:endParaRPr kumimoji="1" lang="en-US" altLang="ja-JP" sz="2000" b="1" dirty="0" smtClean="0"/>
            </a:p>
            <a:p>
              <a:pPr algn="ctr"/>
              <a:r>
                <a:rPr kumimoji="1" lang="ja-JP" altLang="en-US" sz="2000" b="1" dirty="0" smtClean="0"/>
                <a:t>困っている方</a:t>
              </a:r>
              <a:endParaRPr kumimoji="1" lang="ja-JP" altLang="en-US" sz="2000" b="1" dirty="0"/>
            </a:p>
          </p:txBody>
        </p:sp>
      </p:grpSp>
      <p:sp>
        <p:nvSpPr>
          <p:cNvPr id="4" name="正方形/長方形 3"/>
          <p:cNvSpPr/>
          <p:nvPr/>
        </p:nvSpPr>
        <p:spPr>
          <a:xfrm>
            <a:off x="2132856" y="303421"/>
            <a:ext cx="4725144" cy="740187"/>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132856" y="335722"/>
            <a:ext cx="4725144" cy="707886"/>
          </a:xfrm>
          <a:prstGeom prst="rect">
            <a:avLst/>
          </a:prstGeom>
          <a:noFill/>
        </p:spPr>
        <p:txBody>
          <a:bodyPr wrap="square" rtlCol="0">
            <a:spAutoFit/>
          </a:bodyPr>
          <a:lstStyle/>
          <a:p>
            <a:pPr algn="ctr"/>
            <a:r>
              <a:rPr kumimoji="1" lang="ja-JP" altLang="en-US" sz="2400" b="1" dirty="0" smtClean="0">
                <a:solidFill>
                  <a:schemeClr val="bg1"/>
                </a:solidFill>
              </a:rPr>
              <a:t>資金繰り支援</a:t>
            </a:r>
            <a:endParaRPr kumimoji="1" lang="en-US" altLang="ja-JP" sz="2400" b="1" dirty="0" smtClean="0">
              <a:solidFill>
                <a:schemeClr val="bg1"/>
              </a:solidFill>
            </a:endParaRPr>
          </a:p>
          <a:p>
            <a:pPr algn="ctr"/>
            <a:r>
              <a:rPr lang="ja-JP" altLang="en-US" sz="1600" b="1" dirty="0" smtClean="0">
                <a:solidFill>
                  <a:schemeClr val="bg1"/>
                </a:solidFill>
              </a:rPr>
              <a:t>（経営支援型セーフティネット貸付・借換保証制度）</a:t>
            </a:r>
            <a:endParaRPr kumimoji="1" lang="ja-JP" altLang="en-US" sz="1600" b="1" dirty="0">
              <a:solidFill>
                <a:schemeClr val="bg1"/>
              </a:solidFill>
            </a:endParaRPr>
          </a:p>
        </p:txBody>
      </p:sp>
      <p:sp>
        <p:nvSpPr>
          <p:cNvPr id="8" name="右矢印吹き出し 7"/>
          <p:cNvSpPr/>
          <p:nvPr/>
        </p:nvSpPr>
        <p:spPr>
          <a:xfrm>
            <a:off x="116632" y="6059443"/>
            <a:ext cx="3969691" cy="2770062"/>
          </a:xfrm>
          <a:prstGeom prst="rightArrowCallout">
            <a:avLst>
              <a:gd name="adj1" fmla="val 37889"/>
              <a:gd name="adj2" fmla="val 25000"/>
              <a:gd name="adj3" fmla="val 13129"/>
              <a:gd name="adj4" fmla="val 7580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49214" y="4990485"/>
            <a:ext cx="6692154" cy="411801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 name="テキスト ボックス 5"/>
          <p:cNvSpPr txBox="1">
            <a:spLocks noChangeArrowheads="1"/>
          </p:cNvSpPr>
          <p:nvPr/>
        </p:nvSpPr>
        <p:spPr bwMode="auto">
          <a:xfrm>
            <a:off x="107951" y="4990485"/>
            <a:ext cx="5319713" cy="373603"/>
          </a:xfrm>
          <a:prstGeom prst="rect">
            <a:avLst/>
          </a:prstGeom>
          <a:noFill/>
          <a:ln w="12700">
            <a:noFill/>
            <a:miter lim="800000"/>
            <a:headEnd/>
            <a:tailEnd/>
          </a:ln>
        </p:spPr>
        <p:txBody>
          <a:bodyPr lIns="95667" tIns="47835" rIns="95667" bIns="47835">
            <a:spAutoFit/>
          </a:bodyPr>
          <a:lstStyle/>
          <a:p>
            <a:pPr defTabSz="955675">
              <a:spcBef>
                <a:spcPts val="600"/>
              </a:spcBef>
              <a:buFontTx/>
              <a:buBlip>
                <a:blip r:embed="rId3"/>
              </a:buBlip>
            </a:pPr>
            <a:r>
              <a:rPr lang="ja-JP" altLang="en-US" b="1" dirty="0">
                <a:latin typeface="Calibri" charset="0"/>
              </a:rPr>
              <a:t> </a:t>
            </a:r>
            <a:r>
              <a:rPr lang="ja-JP" altLang="en-US" b="1" dirty="0" smtClean="0">
                <a:latin typeface="Calibri" charset="0"/>
              </a:rPr>
              <a:t> </a:t>
            </a:r>
            <a:r>
              <a:rPr lang="ja-JP" altLang="en-US" b="1" dirty="0" smtClean="0">
                <a:solidFill>
                  <a:srgbClr val="0810B8"/>
                </a:solidFill>
                <a:latin typeface="ＤＨＰ特太ゴシック体" pitchFamily="50" charset="-128"/>
                <a:ea typeface="ＤＨＰ特太ゴシック体" pitchFamily="50" charset="-128"/>
              </a:rPr>
              <a:t>借換保証制度を活用し返済負担を軽減</a:t>
            </a:r>
            <a:endParaRPr lang="ja-JP" altLang="en-US" b="1" dirty="0">
              <a:solidFill>
                <a:srgbClr val="0810B8"/>
              </a:solidFill>
              <a:latin typeface="ＤＨＰ特太ゴシック体" pitchFamily="50" charset="-128"/>
              <a:ea typeface="ＤＨＰ特太ゴシック体" pitchFamily="50" charset="-128"/>
            </a:endParaRPr>
          </a:p>
        </p:txBody>
      </p:sp>
      <p:sp>
        <p:nvSpPr>
          <p:cNvPr id="14" name="直角三角形 13"/>
          <p:cNvSpPr/>
          <p:nvPr/>
        </p:nvSpPr>
        <p:spPr>
          <a:xfrm>
            <a:off x="476994" y="6463338"/>
            <a:ext cx="1337407" cy="576262"/>
          </a:xfrm>
          <a:prstGeom prst="rtTriangle">
            <a:avLst/>
          </a:prstGeom>
          <a:solidFill>
            <a:srgbClr val="FF99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180000" rIns="180000" bIns="72000" anchor="ctr"/>
          <a:lstStyle/>
          <a:p>
            <a:pPr algn="ctr">
              <a:lnSpc>
                <a:spcPts val="110"/>
              </a:lnSpc>
              <a:defRPr/>
            </a:pPr>
            <a:r>
              <a:rPr lang="ja-JP" altLang="en-US" sz="1200" dirty="0">
                <a:solidFill>
                  <a:schemeClr val="tx1"/>
                </a:solidFill>
              </a:rPr>
              <a:t>保証①</a:t>
            </a:r>
            <a:endParaRPr lang="en-US" altLang="ja-JP" sz="1200" dirty="0">
              <a:solidFill>
                <a:schemeClr val="tx1"/>
              </a:solidFill>
            </a:endParaRPr>
          </a:p>
        </p:txBody>
      </p:sp>
      <p:sp>
        <p:nvSpPr>
          <p:cNvPr id="15" name="直角三角形 14"/>
          <p:cNvSpPr/>
          <p:nvPr/>
        </p:nvSpPr>
        <p:spPr>
          <a:xfrm>
            <a:off x="476994" y="7472146"/>
            <a:ext cx="1831975" cy="936625"/>
          </a:xfrm>
          <a:prstGeom prst="rtTriangle">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0" rIns="72000" bIns="108000" anchor="ctr"/>
          <a:lstStyle/>
          <a:p>
            <a:pPr>
              <a:defRPr/>
            </a:pPr>
            <a:endParaRPr lang="en-US" altLang="ja-JP" sz="1200" dirty="0">
              <a:solidFill>
                <a:schemeClr val="tx1"/>
              </a:solidFill>
            </a:endParaRPr>
          </a:p>
          <a:p>
            <a:pPr>
              <a:defRPr/>
            </a:pPr>
            <a:r>
              <a:rPr lang="en-US" altLang="ja-JP" sz="1200" dirty="0">
                <a:solidFill>
                  <a:schemeClr val="tx1"/>
                </a:solidFill>
              </a:rPr>
              <a:t>  </a:t>
            </a:r>
            <a:r>
              <a:rPr lang="ja-JP" altLang="en-US" sz="1200" dirty="0">
                <a:solidFill>
                  <a:schemeClr val="tx1"/>
                </a:solidFill>
              </a:rPr>
              <a:t>保証②</a:t>
            </a:r>
          </a:p>
        </p:txBody>
      </p:sp>
      <p:sp>
        <p:nvSpPr>
          <p:cNvPr id="16" name="直角三角形 15"/>
          <p:cNvSpPr/>
          <p:nvPr/>
        </p:nvSpPr>
        <p:spPr>
          <a:xfrm>
            <a:off x="4725144" y="6663364"/>
            <a:ext cx="1973849" cy="1836688"/>
          </a:xfrm>
          <a:prstGeom prst="rtTriangle">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tx1"/>
                </a:solidFill>
              </a:rPr>
              <a:t>借換保証</a:t>
            </a:r>
          </a:p>
        </p:txBody>
      </p:sp>
      <p:sp>
        <p:nvSpPr>
          <p:cNvPr id="17" name="右中かっこ 16"/>
          <p:cNvSpPr/>
          <p:nvPr/>
        </p:nvSpPr>
        <p:spPr>
          <a:xfrm rot="5400000">
            <a:off x="1005203" y="6495517"/>
            <a:ext cx="276225" cy="1342169"/>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8" name="テキスト ボックス 21"/>
          <p:cNvSpPr txBox="1">
            <a:spLocks noChangeArrowheads="1"/>
          </p:cNvSpPr>
          <p:nvPr/>
        </p:nvSpPr>
        <p:spPr bwMode="auto">
          <a:xfrm>
            <a:off x="764332" y="7255502"/>
            <a:ext cx="1441450" cy="277813"/>
          </a:xfrm>
          <a:prstGeom prst="rect">
            <a:avLst/>
          </a:prstGeom>
          <a:noFill/>
          <a:ln w="9525">
            <a:noFill/>
            <a:miter lim="800000"/>
            <a:headEnd/>
            <a:tailEnd/>
          </a:ln>
        </p:spPr>
        <p:txBody>
          <a:bodyPr>
            <a:spAutoFit/>
          </a:bodyPr>
          <a:lstStyle/>
          <a:p>
            <a:r>
              <a:rPr lang="ja-JP" altLang="en-US" sz="1200"/>
              <a:t>期限（残り）　２年</a:t>
            </a:r>
          </a:p>
        </p:txBody>
      </p:sp>
      <p:sp>
        <p:nvSpPr>
          <p:cNvPr id="19" name="右中かっこ 18"/>
          <p:cNvSpPr/>
          <p:nvPr/>
        </p:nvSpPr>
        <p:spPr>
          <a:xfrm rot="5400000">
            <a:off x="1271226" y="7598661"/>
            <a:ext cx="227014" cy="180278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20" name="テキスト ボックス 23"/>
          <p:cNvSpPr txBox="1">
            <a:spLocks noChangeArrowheads="1"/>
          </p:cNvSpPr>
          <p:nvPr/>
        </p:nvSpPr>
        <p:spPr bwMode="auto">
          <a:xfrm>
            <a:off x="867519" y="8553234"/>
            <a:ext cx="1441450" cy="276225"/>
          </a:xfrm>
          <a:prstGeom prst="rect">
            <a:avLst/>
          </a:prstGeom>
          <a:noFill/>
          <a:ln w="9525">
            <a:noFill/>
            <a:miter lim="800000"/>
            <a:headEnd/>
            <a:tailEnd/>
          </a:ln>
        </p:spPr>
        <p:txBody>
          <a:bodyPr>
            <a:spAutoFit/>
          </a:bodyPr>
          <a:lstStyle/>
          <a:p>
            <a:r>
              <a:rPr lang="ja-JP" altLang="en-US" sz="1200"/>
              <a:t>期限（残り）　３年</a:t>
            </a:r>
          </a:p>
        </p:txBody>
      </p:sp>
      <p:sp>
        <p:nvSpPr>
          <p:cNvPr id="21" name="テキスト ボックス 24"/>
          <p:cNvSpPr txBox="1">
            <a:spLocks noChangeArrowheads="1"/>
          </p:cNvSpPr>
          <p:nvPr/>
        </p:nvSpPr>
        <p:spPr bwMode="auto">
          <a:xfrm>
            <a:off x="117186" y="6164887"/>
            <a:ext cx="369332" cy="1297285"/>
          </a:xfrm>
          <a:prstGeom prst="rect">
            <a:avLst/>
          </a:prstGeom>
          <a:noFill/>
          <a:ln w="9525">
            <a:noFill/>
            <a:miter lim="800000"/>
            <a:headEnd/>
            <a:tailEnd/>
          </a:ln>
        </p:spPr>
        <p:txBody>
          <a:bodyPr vert="eaVert" wrap="square">
            <a:spAutoFit/>
          </a:bodyPr>
          <a:lstStyle/>
          <a:p>
            <a:pPr algn="ctr"/>
            <a:r>
              <a:rPr lang="ja-JP" altLang="en-US" sz="1200" dirty="0"/>
              <a:t>残債５００万円</a:t>
            </a:r>
            <a:endParaRPr lang="en-US" altLang="ja-JP" sz="1200" dirty="0"/>
          </a:p>
        </p:txBody>
      </p:sp>
      <p:sp>
        <p:nvSpPr>
          <p:cNvPr id="22" name="テキスト ボックス 25"/>
          <p:cNvSpPr txBox="1">
            <a:spLocks noChangeArrowheads="1"/>
          </p:cNvSpPr>
          <p:nvPr/>
        </p:nvSpPr>
        <p:spPr bwMode="auto">
          <a:xfrm>
            <a:off x="153699" y="7472146"/>
            <a:ext cx="369332" cy="1296986"/>
          </a:xfrm>
          <a:prstGeom prst="rect">
            <a:avLst/>
          </a:prstGeom>
          <a:noFill/>
          <a:ln w="9525">
            <a:noFill/>
            <a:miter lim="800000"/>
            <a:headEnd/>
            <a:tailEnd/>
          </a:ln>
        </p:spPr>
        <p:txBody>
          <a:bodyPr vert="eaVert" wrap="square">
            <a:spAutoFit/>
          </a:bodyPr>
          <a:lstStyle/>
          <a:p>
            <a:pPr algn="ctr"/>
            <a:r>
              <a:rPr lang="ja-JP" altLang="en-US" sz="1200" dirty="0"/>
              <a:t>残債１０００万円</a:t>
            </a:r>
            <a:endParaRPr lang="en-US" altLang="ja-JP" sz="1200" dirty="0"/>
          </a:p>
        </p:txBody>
      </p:sp>
      <p:sp>
        <p:nvSpPr>
          <p:cNvPr id="23" name="テキスト ボックス 26"/>
          <p:cNvSpPr txBox="1">
            <a:spLocks noChangeArrowheads="1"/>
          </p:cNvSpPr>
          <p:nvPr/>
        </p:nvSpPr>
        <p:spPr bwMode="auto">
          <a:xfrm>
            <a:off x="4067780" y="7007649"/>
            <a:ext cx="369332" cy="1368425"/>
          </a:xfrm>
          <a:prstGeom prst="rect">
            <a:avLst/>
          </a:prstGeom>
          <a:noFill/>
          <a:ln w="9525">
            <a:noFill/>
            <a:miter lim="800000"/>
            <a:headEnd/>
            <a:tailEnd/>
          </a:ln>
        </p:spPr>
        <p:txBody>
          <a:bodyPr vert="eaVert" anchor="ctr">
            <a:spAutoFit/>
          </a:bodyPr>
          <a:lstStyle/>
          <a:p>
            <a:pPr algn="ctr"/>
            <a:r>
              <a:rPr lang="ja-JP" altLang="en-US" sz="1200" dirty="0"/>
              <a:t>１５００万円</a:t>
            </a:r>
          </a:p>
        </p:txBody>
      </p:sp>
      <p:sp>
        <p:nvSpPr>
          <p:cNvPr id="24" name="右中かっこ 23"/>
          <p:cNvSpPr/>
          <p:nvPr/>
        </p:nvSpPr>
        <p:spPr>
          <a:xfrm rot="5400000">
            <a:off x="5393430" y="7495856"/>
            <a:ext cx="292101" cy="2259758"/>
          </a:xfrm>
          <a:prstGeom prst="rightBrac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25" name="テキスト ボックス 28"/>
          <p:cNvSpPr txBox="1">
            <a:spLocks noChangeArrowheads="1"/>
          </p:cNvSpPr>
          <p:nvPr/>
        </p:nvSpPr>
        <p:spPr bwMode="auto">
          <a:xfrm>
            <a:off x="4766131" y="8685167"/>
            <a:ext cx="1223962" cy="277813"/>
          </a:xfrm>
          <a:prstGeom prst="rect">
            <a:avLst/>
          </a:prstGeom>
          <a:noFill/>
          <a:ln w="9525">
            <a:noFill/>
            <a:miter lim="800000"/>
            <a:headEnd/>
            <a:tailEnd/>
          </a:ln>
        </p:spPr>
        <p:txBody>
          <a:bodyPr>
            <a:spAutoFit/>
          </a:bodyPr>
          <a:lstStyle/>
          <a:p>
            <a:r>
              <a:rPr lang="ja-JP" altLang="en-US" sz="1200" dirty="0"/>
              <a:t>期限　６年　</a:t>
            </a:r>
          </a:p>
        </p:txBody>
      </p:sp>
      <p:sp>
        <p:nvSpPr>
          <p:cNvPr id="27" name="テキスト ボックス 31"/>
          <p:cNvSpPr txBox="1">
            <a:spLocks noChangeArrowheads="1"/>
          </p:cNvSpPr>
          <p:nvPr/>
        </p:nvSpPr>
        <p:spPr bwMode="auto">
          <a:xfrm>
            <a:off x="2430461" y="7164611"/>
            <a:ext cx="1790627" cy="584775"/>
          </a:xfrm>
          <a:prstGeom prst="rect">
            <a:avLst/>
          </a:prstGeom>
          <a:noFill/>
          <a:ln w="9525">
            <a:noFill/>
            <a:miter lim="800000"/>
            <a:headEnd/>
            <a:tailEnd/>
          </a:ln>
        </p:spPr>
        <p:txBody>
          <a:bodyPr wrap="square">
            <a:spAutoFit/>
          </a:bodyPr>
          <a:lstStyle/>
          <a:p>
            <a:pPr algn="ctr"/>
            <a:r>
              <a:rPr lang="ja-JP" altLang="en-US" sz="1600" b="1" dirty="0">
                <a:solidFill>
                  <a:srgbClr val="FF0000"/>
                </a:solidFill>
              </a:rPr>
              <a:t>一本化</a:t>
            </a:r>
            <a:endParaRPr lang="en-US" altLang="ja-JP" sz="1600" b="1" dirty="0">
              <a:solidFill>
                <a:srgbClr val="FF0000"/>
              </a:solidFill>
            </a:endParaRPr>
          </a:p>
          <a:p>
            <a:pPr algn="ctr"/>
            <a:r>
              <a:rPr lang="ja-JP" altLang="en-US" sz="1600" b="1" dirty="0">
                <a:solidFill>
                  <a:srgbClr val="FF0000"/>
                </a:solidFill>
              </a:rPr>
              <a:t>（１５００万円</a:t>
            </a:r>
            <a:r>
              <a:rPr lang="ja-JP" altLang="en-US" sz="1600" b="1" dirty="0" smtClean="0">
                <a:solidFill>
                  <a:srgbClr val="FF0000"/>
                </a:solidFill>
              </a:rPr>
              <a:t>）</a:t>
            </a:r>
            <a:r>
              <a:rPr lang="ja-JP" altLang="en-US" sz="1600" b="1" dirty="0">
                <a:solidFill>
                  <a:srgbClr val="FF0000"/>
                </a:solidFill>
              </a:rPr>
              <a:t>　</a:t>
            </a:r>
          </a:p>
        </p:txBody>
      </p:sp>
      <p:sp>
        <p:nvSpPr>
          <p:cNvPr id="28" name="線吹き出し 2 (枠付き) 27"/>
          <p:cNvSpPr/>
          <p:nvPr/>
        </p:nvSpPr>
        <p:spPr>
          <a:xfrm>
            <a:off x="1133995" y="7532992"/>
            <a:ext cx="1368425" cy="360363"/>
          </a:xfrm>
          <a:prstGeom prst="borderCallout2">
            <a:avLst>
              <a:gd name="adj1" fmla="val 103408"/>
              <a:gd name="adj2" fmla="val 37922"/>
              <a:gd name="adj3" fmla="val 130715"/>
              <a:gd name="adj4" fmla="val 33957"/>
              <a:gd name="adj5" fmla="val 156045"/>
              <a:gd name="adj6" fmla="val 34635"/>
            </a:avLst>
          </a:prstGeom>
          <a:noFill/>
          <a:ln w="635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chemeClr val="tx1"/>
                </a:solidFill>
                <a:latin typeface="+mn-ea"/>
              </a:rPr>
              <a:t>毎月（</a:t>
            </a:r>
            <a:r>
              <a:rPr lang="en-US" altLang="ja-JP" sz="1100" dirty="0">
                <a:solidFill>
                  <a:schemeClr val="tx1"/>
                </a:solidFill>
                <a:latin typeface="+mn-ea"/>
              </a:rPr>
              <a:t>15</a:t>
            </a:r>
            <a:r>
              <a:rPr lang="ja-JP" altLang="en-US" sz="1100" dirty="0">
                <a:solidFill>
                  <a:schemeClr val="tx1"/>
                </a:solidFill>
                <a:latin typeface="+mn-ea"/>
              </a:rPr>
              <a:t>日）</a:t>
            </a:r>
            <a:endParaRPr lang="en-US" altLang="ja-JP" sz="1100" dirty="0">
              <a:solidFill>
                <a:schemeClr val="tx1"/>
              </a:solidFill>
              <a:latin typeface="+mn-ea"/>
            </a:endParaRPr>
          </a:p>
          <a:p>
            <a:pPr algn="ctr">
              <a:defRPr/>
            </a:pPr>
            <a:r>
              <a:rPr lang="ja-JP" altLang="en-US" sz="1100" dirty="0">
                <a:solidFill>
                  <a:schemeClr val="tx1"/>
                </a:solidFill>
                <a:latin typeface="+mn-ea"/>
              </a:rPr>
              <a:t>２８万円返済</a:t>
            </a:r>
          </a:p>
        </p:txBody>
      </p:sp>
      <p:sp>
        <p:nvSpPr>
          <p:cNvPr id="29" name="線吹き出し 2 (枠付き) 28"/>
          <p:cNvSpPr/>
          <p:nvPr/>
        </p:nvSpPr>
        <p:spPr>
          <a:xfrm>
            <a:off x="917971" y="6237171"/>
            <a:ext cx="1295400" cy="360362"/>
          </a:xfrm>
          <a:prstGeom prst="borderCallout2">
            <a:avLst>
              <a:gd name="adj1" fmla="val 106138"/>
              <a:gd name="adj2" fmla="val 32611"/>
              <a:gd name="adj3" fmla="val 130716"/>
              <a:gd name="adj4" fmla="val 31961"/>
              <a:gd name="adj5" fmla="val 167651"/>
              <a:gd name="adj6" fmla="val 32520"/>
            </a:avLst>
          </a:prstGeom>
          <a:noFill/>
          <a:ln w="635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chemeClr val="tx1"/>
                </a:solidFill>
                <a:latin typeface="+mn-ea"/>
              </a:rPr>
              <a:t>毎月（</a:t>
            </a:r>
            <a:r>
              <a:rPr lang="en-US" altLang="ja-JP" sz="1100" dirty="0">
                <a:solidFill>
                  <a:schemeClr val="tx1"/>
                </a:solidFill>
                <a:latin typeface="+mn-ea"/>
              </a:rPr>
              <a:t>25</a:t>
            </a:r>
            <a:r>
              <a:rPr lang="ja-JP" altLang="en-US" sz="1100" dirty="0">
                <a:solidFill>
                  <a:schemeClr val="tx1"/>
                </a:solidFill>
                <a:latin typeface="+mn-ea"/>
              </a:rPr>
              <a:t>日）</a:t>
            </a:r>
            <a:endParaRPr lang="en-US" altLang="ja-JP" sz="1100" dirty="0">
              <a:solidFill>
                <a:schemeClr val="tx1"/>
              </a:solidFill>
              <a:latin typeface="+mn-ea"/>
            </a:endParaRPr>
          </a:p>
          <a:p>
            <a:pPr algn="ctr">
              <a:defRPr/>
            </a:pPr>
            <a:r>
              <a:rPr lang="ja-JP" altLang="en-US" sz="1100" dirty="0">
                <a:solidFill>
                  <a:schemeClr val="tx1"/>
                </a:solidFill>
                <a:latin typeface="+mn-ea"/>
              </a:rPr>
              <a:t>２０万円返済</a:t>
            </a:r>
          </a:p>
        </p:txBody>
      </p:sp>
      <p:sp>
        <p:nvSpPr>
          <p:cNvPr id="30" name="線吹き出し 2 (枠付き) 29"/>
          <p:cNvSpPr/>
          <p:nvPr/>
        </p:nvSpPr>
        <p:spPr>
          <a:xfrm>
            <a:off x="5228803" y="6020871"/>
            <a:ext cx="1152525" cy="360363"/>
          </a:xfrm>
          <a:prstGeom prst="borderCallout2">
            <a:avLst>
              <a:gd name="adj1" fmla="val 105456"/>
              <a:gd name="adj2" fmla="val 46047"/>
              <a:gd name="adj3" fmla="val 199671"/>
              <a:gd name="adj4" fmla="val 15865"/>
              <a:gd name="adj5" fmla="val 393705"/>
              <a:gd name="adj6" fmla="val 16563"/>
            </a:avLst>
          </a:prstGeom>
          <a:noFill/>
          <a:ln w="635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chemeClr val="tx1"/>
                </a:solidFill>
                <a:latin typeface="+mj-ea"/>
                <a:ea typeface="+mj-ea"/>
              </a:rPr>
              <a:t>毎月（</a:t>
            </a:r>
            <a:r>
              <a:rPr lang="en-US" altLang="ja-JP" sz="1100" dirty="0">
                <a:solidFill>
                  <a:schemeClr val="tx1"/>
                </a:solidFill>
                <a:latin typeface="+mj-ea"/>
                <a:ea typeface="+mj-ea"/>
              </a:rPr>
              <a:t>25</a:t>
            </a:r>
            <a:r>
              <a:rPr lang="ja-JP" altLang="en-US" sz="1100" dirty="0">
                <a:solidFill>
                  <a:schemeClr val="tx1"/>
                </a:solidFill>
                <a:latin typeface="+mj-ea"/>
                <a:ea typeface="+mj-ea"/>
              </a:rPr>
              <a:t>日）</a:t>
            </a:r>
            <a:endParaRPr lang="en-US" altLang="ja-JP" sz="1100" dirty="0">
              <a:solidFill>
                <a:schemeClr val="tx1"/>
              </a:solidFill>
              <a:latin typeface="+mj-ea"/>
              <a:ea typeface="+mj-ea"/>
            </a:endParaRPr>
          </a:p>
          <a:p>
            <a:pPr algn="ctr">
              <a:defRPr/>
            </a:pPr>
            <a:r>
              <a:rPr lang="ja-JP" altLang="en-US" sz="1100" dirty="0">
                <a:solidFill>
                  <a:schemeClr val="tx1"/>
                </a:solidFill>
                <a:latin typeface="+mj-ea"/>
                <a:ea typeface="+mj-ea"/>
              </a:rPr>
              <a:t>２５万円返済</a:t>
            </a:r>
          </a:p>
        </p:txBody>
      </p:sp>
      <p:cxnSp>
        <p:nvCxnSpPr>
          <p:cNvPr id="34" name="直線コネクタ 33"/>
          <p:cNvCxnSpPr/>
          <p:nvPr/>
        </p:nvCxnSpPr>
        <p:spPr>
          <a:xfrm>
            <a:off x="476993" y="8332569"/>
            <a:ext cx="0" cy="107950"/>
          </a:xfrm>
          <a:prstGeom prst="line">
            <a:avLst/>
          </a:prstGeom>
          <a:ln>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35" name="直線コネクタ 34"/>
          <p:cNvCxnSpPr/>
          <p:nvPr/>
        </p:nvCxnSpPr>
        <p:spPr>
          <a:xfrm>
            <a:off x="1133995" y="6995150"/>
            <a:ext cx="0" cy="107950"/>
          </a:xfrm>
          <a:prstGeom prst="line">
            <a:avLst/>
          </a:prstGeom>
          <a:ln>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36" name="直線コネクタ 35"/>
          <p:cNvCxnSpPr/>
          <p:nvPr/>
        </p:nvCxnSpPr>
        <p:spPr>
          <a:xfrm>
            <a:off x="1782067" y="6993041"/>
            <a:ext cx="0" cy="107950"/>
          </a:xfrm>
          <a:prstGeom prst="line">
            <a:avLst/>
          </a:prstGeom>
          <a:ln>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a:xfrm>
            <a:off x="476993" y="6957050"/>
            <a:ext cx="0" cy="107950"/>
          </a:xfrm>
          <a:prstGeom prst="line">
            <a:avLst/>
          </a:prstGeom>
          <a:ln>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38" name="直線コネクタ 37"/>
          <p:cNvCxnSpPr/>
          <p:nvPr/>
        </p:nvCxnSpPr>
        <p:spPr>
          <a:xfrm>
            <a:off x="1061987" y="8361144"/>
            <a:ext cx="0" cy="107950"/>
          </a:xfrm>
          <a:prstGeom prst="line">
            <a:avLst/>
          </a:prstGeom>
          <a:ln>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39" name="直線コネクタ 38"/>
          <p:cNvCxnSpPr/>
          <p:nvPr/>
        </p:nvCxnSpPr>
        <p:spPr>
          <a:xfrm>
            <a:off x="1638051" y="8361144"/>
            <a:ext cx="0" cy="107950"/>
          </a:xfrm>
          <a:prstGeom prst="line">
            <a:avLst/>
          </a:prstGeom>
          <a:ln>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40" name="直線コネクタ 39"/>
          <p:cNvCxnSpPr/>
          <p:nvPr/>
        </p:nvCxnSpPr>
        <p:spPr>
          <a:xfrm>
            <a:off x="2286123" y="8369082"/>
            <a:ext cx="0" cy="107950"/>
          </a:xfrm>
          <a:prstGeom prst="line">
            <a:avLst/>
          </a:prstGeom>
          <a:ln>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41" name="直線コネクタ 40"/>
          <p:cNvCxnSpPr/>
          <p:nvPr/>
        </p:nvCxnSpPr>
        <p:spPr>
          <a:xfrm>
            <a:off x="5085184" y="8433201"/>
            <a:ext cx="0" cy="107950"/>
          </a:xfrm>
          <a:prstGeom prst="line">
            <a:avLst/>
          </a:prstGeom>
          <a:ln>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42" name="直線コネクタ 41"/>
          <p:cNvCxnSpPr/>
          <p:nvPr/>
        </p:nvCxnSpPr>
        <p:spPr>
          <a:xfrm>
            <a:off x="5877272" y="8418914"/>
            <a:ext cx="0" cy="107950"/>
          </a:xfrm>
          <a:prstGeom prst="line">
            <a:avLst/>
          </a:prstGeom>
          <a:ln>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44" name="直線コネクタ 43"/>
          <p:cNvCxnSpPr/>
          <p:nvPr/>
        </p:nvCxnSpPr>
        <p:spPr>
          <a:xfrm>
            <a:off x="6309320" y="8433201"/>
            <a:ext cx="0" cy="107950"/>
          </a:xfrm>
          <a:prstGeom prst="line">
            <a:avLst/>
          </a:prstGeom>
          <a:ln>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45" name="直線コネクタ 44"/>
          <p:cNvCxnSpPr/>
          <p:nvPr/>
        </p:nvCxnSpPr>
        <p:spPr>
          <a:xfrm>
            <a:off x="6669360" y="8433201"/>
            <a:ext cx="0" cy="107950"/>
          </a:xfrm>
          <a:prstGeom prst="line">
            <a:avLst/>
          </a:prstGeom>
          <a:ln>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47" name="直線コネクタ 46"/>
          <p:cNvCxnSpPr/>
          <p:nvPr/>
        </p:nvCxnSpPr>
        <p:spPr>
          <a:xfrm>
            <a:off x="5445224" y="8433201"/>
            <a:ext cx="0" cy="107950"/>
          </a:xfrm>
          <a:prstGeom prst="line">
            <a:avLst/>
          </a:prstGeom>
          <a:ln>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a:xfrm>
            <a:off x="4725144" y="8433201"/>
            <a:ext cx="0" cy="107950"/>
          </a:xfrm>
          <a:prstGeom prst="line">
            <a:avLst/>
          </a:prstGeom>
          <a:ln>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49" name="線吹き出し 2 (枠付き) 48"/>
          <p:cNvSpPr/>
          <p:nvPr/>
        </p:nvSpPr>
        <p:spPr>
          <a:xfrm>
            <a:off x="3256067" y="6021194"/>
            <a:ext cx="1037029" cy="360363"/>
          </a:xfrm>
          <a:prstGeom prst="borderCallout2">
            <a:avLst>
              <a:gd name="adj1" fmla="val 46059"/>
              <a:gd name="adj2" fmla="val -767"/>
              <a:gd name="adj3" fmla="val 54252"/>
              <a:gd name="adj4" fmla="val -10519"/>
              <a:gd name="adj5" fmla="val 145453"/>
              <a:gd name="adj6" fmla="val -93350"/>
            </a:avLst>
          </a:prstGeom>
          <a:noFill/>
          <a:ln w="635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chemeClr val="tx1"/>
                </a:solidFill>
                <a:latin typeface="+mn-ea"/>
              </a:rPr>
              <a:t>合計毎月</a:t>
            </a:r>
            <a:endParaRPr lang="en-US" altLang="ja-JP" sz="1100" dirty="0">
              <a:solidFill>
                <a:schemeClr val="tx1"/>
              </a:solidFill>
              <a:latin typeface="+mn-ea"/>
            </a:endParaRPr>
          </a:p>
          <a:p>
            <a:pPr algn="ctr">
              <a:defRPr/>
            </a:pPr>
            <a:r>
              <a:rPr lang="ja-JP" altLang="en-US" sz="1100" dirty="0">
                <a:solidFill>
                  <a:schemeClr val="tx1"/>
                </a:solidFill>
                <a:latin typeface="+mn-ea"/>
              </a:rPr>
              <a:t>４８万円返済</a:t>
            </a:r>
          </a:p>
        </p:txBody>
      </p:sp>
      <p:cxnSp>
        <p:nvCxnSpPr>
          <p:cNvPr id="50" name="直線コネクタ 49"/>
          <p:cNvCxnSpPr/>
          <p:nvPr/>
        </p:nvCxnSpPr>
        <p:spPr>
          <a:xfrm flipH="1">
            <a:off x="2545784" y="6165533"/>
            <a:ext cx="710284" cy="1619696"/>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51" name="右矢印 50"/>
          <p:cNvSpPr/>
          <p:nvPr/>
        </p:nvSpPr>
        <p:spPr>
          <a:xfrm>
            <a:off x="4509120" y="6020871"/>
            <a:ext cx="574675" cy="360363"/>
          </a:xfrm>
          <a:prstGeom prst="rightArrow">
            <a:avLst/>
          </a:prstGeom>
          <a:gradFill flip="none" rotWithShape="1">
            <a:gsLst>
              <a:gs pos="0">
                <a:schemeClr val="accent3">
                  <a:lumMod val="75000"/>
                </a:schemeClr>
              </a:gs>
              <a:gs pos="50000">
                <a:schemeClr val="accent3"/>
              </a:gs>
              <a:gs pos="100000">
                <a:schemeClr val="accent3">
                  <a:lumMod val="20000"/>
                  <a:lumOff val="8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2" name="テキスト ボックス 46"/>
          <p:cNvSpPr txBox="1">
            <a:spLocks noChangeArrowheads="1"/>
          </p:cNvSpPr>
          <p:nvPr/>
        </p:nvSpPr>
        <p:spPr bwMode="auto">
          <a:xfrm>
            <a:off x="4631317" y="6463952"/>
            <a:ext cx="813907" cy="276999"/>
          </a:xfrm>
          <a:prstGeom prst="rect">
            <a:avLst/>
          </a:prstGeom>
          <a:noFill/>
          <a:ln w="9525">
            <a:noFill/>
            <a:miter lim="800000"/>
            <a:headEnd/>
            <a:tailEnd/>
          </a:ln>
        </p:spPr>
        <p:txBody>
          <a:bodyPr wrap="square">
            <a:spAutoFit/>
          </a:bodyPr>
          <a:lstStyle/>
          <a:p>
            <a:r>
              <a:rPr lang="ja-JP" altLang="en-US" sz="1200" dirty="0"/>
              <a:t>１年据置　</a:t>
            </a:r>
          </a:p>
        </p:txBody>
      </p:sp>
      <p:cxnSp>
        <p:nvCxnSpPr>
          <p:cNvPr id="33" name="直線コネクタ 32"/>
          <p:cNvCxnSpPr>
            <a:endCxn id="16" idx="3"/>
          </p:cNvCxnSpPr>
          <p:nvPr/>
        </p:nvCxnSpPr>
        <p:spPr>
          <a:xfrm>
            <a:off x="4723756" y="6663164"/>
            <a:ext cx="988313" cy="1836888"/>
          </a:xfrm>
          <a:prstGeom prst="line">
            <a:avLst/>
          </a:prstGeom>
          <a:ln>
            <a:solidFill>
              <a:srgbClr val="FFCCFF"/>
            </a:solidFill>
            <a:prstDash val="dash"/>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a:off x="116633" y="5313224"/>
            <a:ext cx="6511528" cy="646986"/>
          </a:xfrm>
          <a:prstGeom prst="roundRect">
            <a:avLst/>
          </a:prstGeom>
          <a:solidFill>
            <a:srgbClr val="FFFFCC"/>
          </a:solidFill>
          <a:ln>
            <a:solidFill>
              <a:srgbClr val="FFFF00"/>
            </a:solidFill>
          </a:ln>
        </p:spPr>
        <p:style>
          <a:lnRef idx="1">
            <a:schemeClr val="accent5"/>
          </a:lnRef>
          <a:fillRef idx="2">
            <a:schemeClr val="accent5"/>
          </a:fillRef>
          <a:effectRef idx="1">
            <a:schemeClr val="accent5"/>
          </a:effectRef>
          <a:fontRef idx="minor">
            <a:schemeClr val="dk1"/>
          </a:fontRef>
        </p:style>
        <p:txBody>
          <a:bodyPr wrap="square" rtlCol="0" anchor="ctr">
            <a:spAutoFit/>
          </a:bodyPr>
          <a:lstStyle/>
          <a:p>
            <a:r>
              <a:rPr lang="ja-JP" altLang="en-US" sz="1600" dirty="0" smtClean="0"/>
              <a:t>保証協会の保証を利用した複数の債務を一本化して、月々</a:t>
            </a:r>
            <a:r>
              <a:rPr lang="ja-JP" altLang="en-US" sz="1600" dirty="0"/>
              <a:t>の返済</a:t>
            </a:r>
            <a:r>
              <a:rPr lang="ja-JP" altLang="en-US" sz="1600" dirty="0" smtClean="0"/>
              <a:t>負担を</a:t>
            </a:r>
            <a:r>
              <a:rPr lang="ja-JP" altLang="en-US" sz="1600" dirty="0"/>
              <a:t>軽減</a:t>
            </a:r>
            <a:r>
              <a:rPr lang="ja-JP" altLang="en-US" sz="1600" dirty="0" smtClean="0"/>
              <a:t>することが可能です。</a:t>
            </a:r>
            <a:endParaRPr lang="ja-JP" altLang="en-US" sz="1600" dirty="0"/>
          </a:p>
        </p:txBody>
      </p:sp>
      <p:sp>
        <p:nvSpPr>
          <p:cNvPr id="82" name="正方形/長方形 81"/>
          <p:cNvSpPr/>
          <p:nvPr/>
        </p:nvSpPr>
        <p:spPr>
          <a:xfrm>
            <a:off x="44624" y="1102053"/>
            <a:ext cx="6692154" cy="3829987"/>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ja-JP" altLang="en-US" sz="1400"/>
          </a:p>
        </p:txBody>
      </p:sp>
      <p:sp>
        <p:nvSpPr>
          <p:cNvPr id="83" name="テキスト ボックス 5"/>
          <p:cNvSpPr txBox="1">
            <a:spLocks noChangeArrowheads="1"/>
          </p:cNvSpPr>
          <p:nvPr/>
        </p:nvSpPr>
        <p:spPr bwMode="auto">
          <a:xfrm>
            <a:off x="60535" y="1102053"/>
            <a:ext cx="6676241" cy="373603"/>
          </a:xfrm>
          <a:prstGeom prst="rect">
            <a:avLst/>
          </a:prstGeom>
          <a:noFill/>
          <a:ln w="12700">
            <a:noFill/>
            <a:miter lim="800000"/>
            <a:headEnd/>
            <a:tailEnd/>
          </a:ln>
        </p:spPr>
        <p:txBody>
          <a:bodyPr wrap="square" lIns="95667" tIns="47835" rIns="95667" bIns="47835">
            <a:spAutoFit/>
          </a:bodyPr>
          <a:lstStyle/>
          <a:p>
            <a:pPr defTabSz="955675">
              <a:spcBef>
                <a:spcPts val="600"/>
              </a:spcBef>
              <a:buFontTx/>
              <a:buBlip>
                <a:blip r:embed="rId3"/>
              </a:buBlip>
            </a:pPr>
            <a:r>
              <a:rPr lang="ja-JP" altLang="en-US" b="1" dirty="0">
                <a:latin typeface="Calibri" charset="0"/>
              </a:rPr>
              <a:t> </a:t>
            </a:r>
            <a:r>
              <a:rPr lang="ja-JP" altLang="en-US" b="1" dirty="0" smtClean="0">
                <a:latin typeface="Calibri" charset="0"/>
              </a:rPr>
              <a:t> </a:t>
            </a:r>
            <a:r>
              <a:rPr lang="ja-JP" altLang="en-US" b="1" dirty="0" smtClean="0">
                <a:solidFill>
                  <a:srgbClr val="0810B8"/>
                </a:solidFill>
                <a:latin typeface="ＤＨＰ特太ゴシック体" pitchFamily="50" charset="-128"/>
                <a:ea typeface="ＤＨＰ特太ゴシック体" pitchFamily="50" charset="-128"/>
              </a:rPr>
              <a:t>経営支援とあわせたセーフティネット貸付による資金繰り支援</a:t>
            </a:r>
            <a:endParaRPr lang="ja-JP" altLang="en-US" b="1" dirty="0">
              <a:solidFill>
                <a:srgbClr val="0810B8"/>
              </a:solidFill>
              <a:latin typeface="ＤＨＰ特太ゴシック体" pitchFamily="50" charset="-128"/>
              <a:ea typeface="ＤＨＰ特太ゴシック体" pitchFamily="50" charset="-128"/>
            </a:endParaRPr>
          </a:p>
        </p:txBody>
      </p:sp>
      <p:sp>
        <p:nvSpPr>
          <p:cNvPr id="84" name="テキスト ボックス 83"/>
          <p:cNvSpPr txBox="1"/>
          <p:nvPr/>
        </p:nvSpPr>
        <p:spPr>
          <a:xfrm>
            <a:off x="153698" y="1462392"/>
            <a:ext cx="6474461" cy="646986"/>
          </a:xfrm>
          <a:prstGeom prst="roundRect">
            <a:avLst/>
          </a:prstGeom>
          <a:solidFill>
            <a:srgbClr val="FFFFCC"/>
          </a:solidFill>
          <a:ln>
            <a:solidFill>
              <a:srgbClr val="FFFF00"/>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marL="180000"/>
            <a:r>
              <a:rPr lang="ja-JP" altLang="en-US" sz="1600" dirty="0" smtClean="0">
                <a:solidFill>
                  <a:schemeClr val="tx1"/>
                </a:solidFill>
              </a:rPr>
              <a:t>一時的</a:t>
            </a:r>
            <a:r>
              <a:rPr lang="ja-JP" altLang="en-US" sz="1600" dirty="0">
                <a:solidFill>
                  <a:schemeClr val="tx1"/>
                </a:solidFill>
              </a:rPr>
              <a:t>に業況悪化を来している中小企業・小規模事業者</a:t>
            </a:r>
            <a:r>
              <a:rPr lang="ja-JP" altLang="en-US" sz="1600" dirty="0" smtClean="0">
                <a:solidFill>
                  <a:schemeClr val="tx1"/>
                </a:solidFill>
              </a:rPr>
              <a:t>に対して日本</a:t>
            </a:r>
            <a:endParaRPr lang="en-US" altLang="ja-JP" sz="1600" dirty="0" smtClean="0">
              <a:solidFill>
                <a:schemeClr val="tx1"/>
              </a:solidFill>
            </a:endParaRPr>
          </a:p>
          <a:p>
            <a:pPr marL="180000"/>
            <a:r>
              <a:rPr lang="ja-JP" altLang="en-US" sz="1600" dirty="0" smtClean="0">
                <a:solidFill>
                  <a:schemeClr val="tx1"/>
                </a:solidFill>
              </a:rPr>
              <a:t>公庫・商工中金が融資を行います。</a:t>
            </a:r>
            <a:endParaRPr lang="ja-JP" altLang="en-US" sz="1600" dirty="0">
              <a:solidFill>
                <a:schemeClr val="tx1"/>
              </a:solidFill>
            </a:endParaRPr>
          </a:p>
        </p:txBody>
      </p:sp>
      <p:sp>
        <p:nvSpPr>
          <p:cNvPr id="85" name="テキスト ボックス 84"/>
          <p:cNvSpPr txBox="1"/>
          <p:nvPr/>
        </p:nvSpPr>
        <p:spPr>
          <a:xfrm>
            <a:off x="153699" y="2185886"/>
            <a:ext cx="6474461" cy="646986"/>
          </a:xfrm>
          <a:prstGeom prst="roundRect">
            <a:avLst/>
          </a:prstGeom>
          <a:solidFill>
            <a:srgbClr val="FFFFCC"/>
          </a:solidFill>
          <a:ln>
            <a:solidFill>
              <a:srgbClr val="FFFF00"/>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marL="180000"/>
            <a:r>
              <a:rPr lang="ja-JP" altLang="en-US" sz="1600" dirty="0" smtClean="0">
                <a:solidFill>
                  <a:schemeClr val="tx1"/>
                </a:solidFill>
              </a:rPr>
              <a:t>国の認定を受けた外部専門家（認定支援機関）等</a:t>
            </a:r>
            <a:r>
              <a:rPr lang="ja-JP" altLang="en-US" sz="1600" dirty="0">
                <a:solidFill>
                  <a:schemeClr val="tx1"/>
                </a:solidFill>
              </a:rPr>
              <a:t>の経営支援を</a:t>
            </a:r>
            <a:r>
              <a:rPr lang="ja-JP" altLang="en-US" sz="1600" dirty="0" smtClean="0">
                <a:solidFill>
                  <a:schemeClr val="tx1"/>
                </a:solidFill>
              </a:rPr>
              <a:t>受ける</a:t>
            </a:r>
            <a:endParaRPr lang="en-US" altLang="ja-JP" sz="1600" dirty="0" smtClean="0">
              <a:solidFill>
                <a:schemeClr val="tx1"/>
              </a:solidFill>
            </a:endParaRPr>
          </a:p>
          <a:p>
            <a:pPr marL="180000"/>
            <a:r>
              <a:rPr lang="ja-JP" altLang="en-US" sz="1600" dirty="0" smtClean="0">
                <a:solidFill>
                  <a:schemeClr val="tx1"/>
                </a:solidFill>
              </a:rPr>
              <a:t>場合</a:t>
            </a:r>
            <a:r>
              <a:rPr lang="ja-JP" altLang="en-US" sz="1600" dirty="0">
                <a:solidFill>
                  <a:schemeClr val="tx1"/>
                </a:solidFill>
              </a:rPr>
              <a:t>、さらに低利での融資を行います。</a:t>
            </a:r>
            <a:endParaRPr kumimoji="1" lang="ja-JP" altLang="en-US" sz="1600" dirty="0">
              <a:solidFill>
                <a:schemeClr val="tx1"/>
              </a:solidFill>
            </a:endParaRPr>
          </a:p>
        </p:txBody>
      </p:sp>
      <p:sp>
        <p:nvSpPr>
          <p:cNvPr id="87" name="Text Box 6"/>
          <p:cNvSpPr txBox="1">
            <a:spLocks noChangeArrowheads="1"/>
          </p:cNvSpPr>
          <p:nvPr/>
        </p:nvSpPr>
        <p:spPr bwMode="auto">
          <a:xfrm>
            <a:off x="163678" y="2822924"/>
            <a:ext cx="6577690" cy="1224136"/>
          </a:xfrm>
          <a:prstGeom prst="rect">
            <a:avLst/>
          </a:prstGeom>
          <a:noFill/>
          <a:ln w="19050">
            <a:noFill/>
            <a:miter lim="800000"/>
            <a:headEnd/>
            <a:tailEnd/>
          </a:ln>
        </p:spPr>
        <p:txBody>
          <a:bodyPr lIns="91408" tIns="45705" rIns="91408" bIns="45705"/>
          <a:lstStyle/>
          <a:p>
            <a:pPr marL="810000" indent="-810000">
              <a:spcAft>
                <a:spcPts val="300"/>
              </a:spcAft>
            </a:pPr>
            <a:r>
              <a:rPr lang="ja-JP" altLang="en-US" sz="1600" dirty="0" smtClean="0"/>
              <a:t>実施主体：日本公庫（国民生活事業、中小企業事業）、商工中金</a:t>
            </a:r>
            <a:endParaRPr lang="en-US" altLang="ja-JP" sz="800" dirty="0" smtClean="0"/>
          </a:p>
          <a:p>
            <a:r>
              <a:rPr lang="ja-JP" altLang="en-US" sz="1600" dirty="0" smtClean="0"/>
              <a:t>運転資金</a:t>
            </a:r>
            <a:r>
              <a:rPr lang="ja-JP" altLang="en-US" sz="1600" dirty="0"/>
              <a:t>による利用で</a:t>
            </a:r>
            <a:r>
              <a:rPr lang="ja-JP" altLang="en-US" sz="1600" dirty="0" smtClean="0"/>
              <a:t>、</a:t>
            </a:r>
            <a:r>
              <a:rPr lang="ja-JP" altLang="en-US" sz="1600" b="1" i="1" dirty="0" smtClean="0">
                <a:solidFill>
                  <a:srgbClr val="FF0000"/>
                </a:solidFill>
              </a:rPr>
              <a:t>認定支援機関等の経営支援を受ける場合、</a:t>
            </a:r>
            <a:endParaRPr lang="en-US" altLang="ja-JP" sz="1600" b="1" i="1" dirty="0" smtClean="0">
              <a:solidFill>
                <a:srgbClr val="FF0000"/>
              </a:solidFill>
            </a:endParaRPr>
          </a:p>
          <a:p>
            <a:r>
              <a:rPr lang="ja-JP" altLang="en-US" sz="1600" b="1" i="1" dirty="0" smtClean="0">
                <a:solidFill>
                  <a:srgbClr val="FF0000"/>
                </a:solidFill>
              </a:rPr>
              <a:t>最大で基準利率から０．６％引き下げ  </a:t>
            </a:r>
            <a:r>
              <a:rPr lang="ja-JP" altLang="en-US" sz="1600" dirty="0" smtClean="0"/>
              <a:t>ます。</a:t>
            </a:r>
            <a:endParaRPr lang="en-US" altLang="ja-JP" sz="1600" dirty="0"/>
          </a:p>
        </p:txBody>
      </p:sp>
      <p:sp>
        <p:nvSpPr>
          <p:cNvPr id="89" name="テキスト ボックス 36"/>
          <p:cNvSpPr txBox="1">
            <a:spLocks noChangeArrowheads="1"/>
          </p:cNvSpPr>
          <p:nvPr/>
        </p:nvSpPr>
        <p:spPr bwMode="auto">
          <a:xfrm>
            <a:off x="116632" y="3695518"/>
            <a:ext cx="6664769" cy="184666"/>
          </a:xfrm>
          <a:prstGeom prst="rect">
            <a:avLst/>
          </a:prstGeom>
          <a:noFill/>
          <a:ln w="9525">
            <a:noFill/>
            <a:miter lim="800000"/>
            <a:headEnd/>
            <a:tailEnd/>
          </a:ln>
        </p:spPr>
        <p:txBody>
          <a:bodyPr wrap="square" tIns="0" bIns="0">
            <a:spAutoFit/>
          </a:bodyPr>
          <a:lstStyle/>
          <a:p>
            <a:r>
              <a:rPr lang="en-US" altLang="ja-JP" sz="1200" dirty="0" smtClean="0"/>
              <a:t>※</a:t>
            </a:r>
            <a:r>
              <a:rPr lang="ja-JP" altLang="en-US" sz="1200" dirty="0" smtClean="0"/>
              <a:t>　制度の利用にあたっては日本公庫・商工中金にお問い合わせください（裏面の①又は②を参照）。</a:t>
            </a:r>
            <a:endParaRPr lang="en-US" altLang="ja-JP" sz="1200" dirty="0" smtClean="0"/>
          </a:p>
        </p:txBody>
      </p:sp>
      <p:cxnSp>
        <p:nvCxnSpPr>
          <p:cNvPr id="9" name="直線コネクタ 8"/>
          <p:cNvCxnSpPr/>
          <p:nvPr/>
        </p:nvCxnSpPr>
        <p:spPr>
          <a:xfrm>
            <a:off x="4725144" y="6602452"/>
            <a:ext cx="0" cy="1897600"/>
          </a:xfrm>
          <a:prstGeom prst="line">
            <a:avLst/>
          </a:prstGeom>
          <a:ln>
            <a:solidFill>
              <a:srgbClr val="FFCC66"/>
            </a:solidFill>
            <a:prstDash val="dash"/>
          </a:ln>
        </p:spPr>
        <p:style>
          <a:lnRef idx="1">
            <a:schemeClr val="accent1"/>
          </a:lnRef>
          <a:fillRef idx="0">
            <a:schemeClr val="accent1"/>
          </a:fillRef>
          <a:effectRef idx="0">
            <a:schemeClr val="accent1"/>
          </a:effectRef>
          <a:fontRef idx="minor">
            <a:schemeClr val="tx1"/>
          </a:fontRef>
        </p:style>
      </p:cxnSp>
      <p:sp>
        <p:nvSpPr>
          <p:cNvPr id="61" name="正方形/長方形 60"/>
          <p:cNvSpPr/>
          <p:nvPr/>
        </p:nvSpPr>
        <p:spPr>
          <a:xfrm>
            <a:off x="404664" y="3980881"/>
            <a:ext cx="6019800" cy="892175"/>
          </a:xfrm>
          <a:prstGeom prst="rect">
            <a:avLst/>
          </a:prstGeom>
          <a:ln>
            <a:solidFill>
              <a:schemeClr val="tx1"/>
            </a:solidFill>
          </a:ln>
        </p:spPr>
        <p:txBody>
          <a:bodyPr>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a:lstStyle>
          <a:p>
            <a:pPr marL="177800" indent="-177800" defTabSz="987425" fontAlgn="auto">
              <a:lnSpc>
                <a:spcPct val="130000"/>
              </a:lnSpc>
              <a:spcBef>
                <a:spcPts val="0"/>
              </a:spcBef>
              <a:spcAft>
                <a:spcPts val="0"/>
              </a:spcAft>
              <a:buFont typeface="Wingdings" pitchFamily="2" charset="2"/>
              <a:buNone/>
              <a:defRPr/>
            </a:pPr>
            <a:r>
              <a:rPr lang="ja-JP" altLang="en-US" sz="1000" dirty="0">
                <a:solidFill>
                  <a:schemeClr val="tx1">
                    <a:lumMod val="85000"/>
                    <a:lumOff val="15000"/>
                  </a:schemeClr>
                </a:solidFill>
                <a:latin typeface="HG丸ｺﾞｼｯｸM-PRO" pitchFamily="50" charset="-128"/>
                <a:ea typeface="HG丸ｺﾞｼｯｸM-PRO" pitchFamily="50" charset="-128"/>
              </a:rPr>
              <a:t>○ 認定支援機関とは、中小企業の経営相談等に関して</a:t>
            </a:r>
            <a:r>
              <a:rPr lang="ja-JP" altLang="en-US" sz="1000" b="1" dirty="0">
                <a:solidFill>
                  <a:schemeClr val="tx1">
                    <a:lumMod val="85000"/>
                    <a:lumOff val="15000"/>
                  </a:schemeClr>
                </a:solidFill>
                <a:latin typeface="HGP創英角ｺﾞｼｯｸUB" pitchFamily="50" charset="-128"/>
                <a:ea typeface="HGP創英角ｺﾞｼｯｸUB" pitchFamily="50" charset="-128"/>
              </a:rPr>
              <a:t>専門的知識や実務経験が　一定レベル以上に ある者として、国の認定を受けた公的な支援機関</a:t>
            </a:r>
            <a:r>
              <a:rPr lang="ja-JP" altLang="en-US" sz="1000" dirty="0">
                <a:solidFill>
                  <a:schemeClr val="tx1">
                    <a:lumMod val="85000"/>
                    <a:lumOff val="15000"/>
                  </a:schemeClr>
                </a:solidFill>
                <a:latin typeface="HG丸ｺﾞｼｯｸM-PRO" pitchFamily="50" charset="-128"/>
                <a:ea typeface="HG丸ｺﾞｼｯｸM-PRO" pitchFamily="50" charset="-128"/>
              </a:rPr>
              <a:t>です。</a:t>
            </a:r>
          </a:p>
          <a:p>
            <a:pPr marL="177800" indent="-177800" defTabSz="987425" fontAlgn="auto">
              <a:lnSpc>
                <a:spcPct val="130000"/>
              </a:lnSpc>
              <a:spcBef>
                <a:spcPts val="0"/>
              </a:spcBef>
              <a:spcAft>
                <a:spcPts val="0"/>
              </a:spcAft>
              <a:buFont typeface="Wingdings" pitchFamily="2" charset="2"/>
              <a:buNone/>
              <a:defRPr/>
            </a:pPr>
            <a:r>
              <a:rPr lang="ja-JP" altLang="en-US" sz="1000" dirty="0">
                <a:solidFill>
                  <a:schemeClr val="tx1">
                    <a:lumMod val="85000"/>
                    <a:lumOff val="15000"/>
                  </a:schemeClr>
                </a:solidFill>
                <a:latin typeface="HG丸ｺﾞｼｯｸM-PRO" pitchFamily="50" charset="-128"/>
                <a:ea typeface="HG丸ｺﾞｼｯｸM-PRO" pitchFamily="50" charset="-128"/>
              </a:rPr>
              <a:t>○ 主な認定支援機関は、</a:t>
            </a:r>
            <a:r>
              <a:rPr lang="ja-JP" altLang="en-US" sz="1000" b="1" dirty="0">
                <a:solidFill>
                  <a:schemeClr val="tx1">
                    <a:lumMod val="85000"/>
                    <a:lumOff val="15000"/>
                  </a:schemeClr>
                </a:solidFill>
                <a:latin typeface="HGP創英角ｺﾞｼｯｸUB" pitchFamily="50" charset="-128"/>
                <a:ea typeface="HGP創英角ｺﾞｼｯｸUB" pitchFamily="50" charset="-128"/>
              </a:rPr>
              <a:t>国の認定を受けた税理士・税理士法人、公認会計士、　中小企業診断士、商工会、弁護士、金融機関</a:t>
            </a:r>
            <a:r>
              <a:rPr lang="ja-JP" altLang="en-US" sz="1000" dirty="0">
                <a:solidFill>
                  <a:schemeClr val="tx1">
                    <a:lumMod val="85000"/>
                    <a:lumOff val="15000"/>
                  </a:schemeClr>
                </a:solidFill>
                <a:latin typeface="HG丸ｺﾞｼｯｸM-PRO" pitchFamily="50" charset="-128"/>
                <a:ea typeface="HG丸ｺﾞｼｯｸM-PRO" pitchFamily="50" charset="-128"/>
              </a:rPr>
              <a:t>等です。</a:t>
            </a:r>
          </a:p>
        </p:txBody>
      </p:sp>
      <p:sp>
        <p:nvSpPr>
          <p:cNvPr id="62" name="テキスト ボックス 36"/>
          <p:cNvSpPr txBox="1">
            <a:spLocks noChangeArrowheads="1"/>
          </p:cNvSpPr>
          <p:nvPr/>
        </p:nvSpPr>
        <p:spPr bwMode="auto">
          <a:xfrm>
            <a:off x="107951" y="8919908"/>
            <a:ext cx="6664769" cy="184666"/>
          </a:xfrm>
          <a:prstGeom prst="rect">
            <a:avLst/>
          </a:prstGeom>
          <a:noFill/>
          <a:ln w="9525">
            <a:noFill/>
            <a:miter lim="800000"/>
            <a:headEnd/>
            <a:tailEnd/>
          </a:ln>
        </p:spPr>
        <p:txBody>
          <a:bodyPr wrap="square" tIns="0" bIns="0">
            <a:spAutoFit/>
          </a:bodyPr>
          <a:lstStyle/>
          <a:p>
            <a:r>
              <a:rPr lang="en-US" altLang="ja-JP" sz="1200" dirty="0" smtClean="0"/>
              <a:t>※</a:t>
            </a:r>
            <a:r>
              <a:rPr lang="ja-JP" altLang="en-US" sz="1200" dirty="0" smtClean="0"/>
              <a:t>　制度の利用にあたってはお近くの保証協会にお問い合わせください（裏面の④を参照）。</a:t>
            </a:r>
            <a:endParaRPr lang="en-US" altLang="ja-JP" sz="1200" dirty="0" smtClean="0"/>
          </a:p>
        </p:txBody>
      </p:sp>
      <p:sp>
        <p:nvSpPr>
          <p:cNvPr id="55" name="テキスト ボックス 2"/>
          <p:cNvSpPr txBox="1">
            <a:spLocks noChangeArrowheads="1"/>
          </p:cNvSpPr>
          <p:nvPr/>
        </p:nvSpPr>
        <p:spPr bwMode="auto">
          <a:xfrm>
            <a:off x="6093296" y="15751"/>
            <a:ext cx="9202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marL="95250" indent="-95250"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1400" dirty="0" smtClean="0">
                <a:latin typeface="Arial" charset="0"/>
              </a:rPr>
              <a:t>（別紙５）</a:t>
            </a:r>
            <a:endParaRPr lang="ja-JP" altLang="en-US" sz="1400" dirty="0">
              <a:latin typeface="Arial" charset="0"/>
            </a:endParaRPr>
          </a:p>
        </p:txBody>
      </p:sp>
    </p:spTree>
    <p:extLst>
      <p:ext uri="{BB962C8B-B14F-4D97-AF65-F5344CB8AC3E}">
        <p14:creationId xmlns:p14="http://schemas.microsoft.com/office/powerpoint/2010/main" val="3151624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5875" y="35496"/>
            <a:ext cx="6842125" cy="400093"/>
          </a:xfrm>
          <a:prstGeom prst="rect">
            <a:avLst/>
          </a:prstGeom>
          <a:solidFill>
            <a:srgbClr val="92D050"/>
          </a:solidFill>
        </p:spPr>
        <p:style>
          <a:lnRef idx="3">
            <a:schemeClr val="lt1"/>
          </a:lnRef>
          <a:fillRef idx="1">
            <a:schemeClr val="accent3"/>
          </a:fillRef>
          <a:effectRef idx="1">
            <a:schemeClr val="accent3"/>
          </a:effectRef>
          <a:fontRef idx="minor">
            <a:schemeClr val="lt1"/>
          </a:fontRef>
        </p:style>
        <p:txBody>
          <a:bodyPr wrap="square" lIns="91423" tIns="45712" rIns="91423" bIns="45712">
            <a:spAutoFit/>
          </a:bodyPr>
          <a:lstStyle/>
          <a:p>
            <a:pPr algn="ctr" fontAlgn="auto">
              <a:spcBef>
                <a:spcPts val="0"/>
              </a:spcBef>
              <a:spcAft>
                <a:spcPts val="0"/>
              </a:spcAft>
              <a:defRPr/>
            </a:pPr>
            <a:r>
              <a:rPr lang="ja-JP" altLang="en-US" sz="2000" b="1" dirty="0">
                <a:latin typeface="HG丸ｺﾞｼｯｸM-PRO" pitchFamily="50" charset="-128"/>
                <a:ea typeface="HG丸ｺﾞｼｯｸM-PRO" pitchFamily="50" charset="-128"/>
              </a:rPr>
              <a:t>お問い合わせ先</a:t>
            </a:r>
          </a:p>
        </p:txBody>
      </p:sp>
      <p:sp>
        <p:nvSpPr>
          <p:cNvPr id="5" name="正方形/長方形 4"/>
          <p:cNvSpPr/>
          <p:nvPr/>
        </p:nvSpPr>
        <p:spPr>
          <a:xfrm>
            <a:off x="107503" y="2186000"/>
            <a:ext cx="6633864" cy="288032"/>
          </a:xfrm>
          <a:prstGeom prst="rect">
            <a:avLst/>
          </a:prstGeom>
          <a:solidFill>
            <a:srgbClr val="0000FF"/>
          </a:solidFill>
          <a:ln/>
          <a:effectLst>
            <a:outerShdw blurRad="50800" dist="38100" dir="2700000" algn="t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1400" dirty="0">
                <a:ea typeface="ＤＦ特太ゴシック体" pitchFamily="1" charset="-128"/>
              </a:rPr>
              <a:t>保証制度</a:t>
            </a:r>
          </a:p>
        </p:txBody>
      </p:sp>
      <p:sp>
        <p:nvSpPr>
          <p:cNvPr id="6" name="テキスト ボックス 10"/>
          <p:cNvSpPr txBox="1">
            <a:spLocks noChangeArrowheads="1"/>
          </p:cNvSpPr>
          <p:nvPr/>
        </p:nvSpPr>
        <p:spPr bwMode="auto">
          <a:xfrm>
            <a:off x="71439" y="2483768"/>
            <a:ext cx="6298704" cy="492443"/>
          </a:xfrm>
          <a:prstGeom prst="rect">
            <a:avLst/>
          </a:prstGeom>
          <a:noFill/>
          <a:ln w="9525">
            <a:noFill/>
            <a:miter lim="800000"/>
            <a:headEnd/>
            <a:tailEnd/>
          </a:ln>
        </p:spPr>
        <p:txBody>
          <a:bodyPr wrap="square">
            <a:spAutoFit/>
          </a:bodyPr>
          <a:lstStyle/>
          <a:p>
            <a:pPr marL="182563" indent="-182563"/>
            <a:r>
              <a:rPr lang="ja-JP" altLang="en-US" sz="1300" dirty="0"/>
              <a:t>＜相談受付時間</a:t>
            </a:r>
            <a:r>
              <a:rPr lang="ja-JP" altLang="en-US" sz="1300" dirty="0" smtClean="0"/>
              <a:t>＞</a:t>
            </a:r>
            <a:r>
              <a:rPr lang="ja-JP" altLang="en-US" sz="1300" dirty="0"/>
              <a:t>　　平日　９：００～</a:t>
            </a:r>
            <a:r>
              <a:rPr lang="ja-JP" altLang="en-US" sz="1300" dirty="0" smtClean="0"/>
              <a:t>１７：００</a:t>
            </a:r>
            <a:endParaRPr lang="en-US" altLang="ja-JP" sz="1300" dirty="0" smtClean="0"/>
          </a:p>
          <a:p>
            <a:pPr marL="182563" indent="-182563"/>
            <a:r>
              <a:rPr lang="ja-JP" altLang="en-US" sz="1300" dirty="0"/>
              <a:t>　</a:t>
            </a:r>
            <a:r>
              <a:rPr lang="ja-JP" altLang="en-US" sz="1300" dirty="0" smtClean="0"/>
              <a:t>　</a:t>
            </a:r>
            <a:r>
              <a:rPr lang="ja-JP" altLang="en-US" sz="1300" dirty="0"/>
              <a:t>　　</a:t>
            </a:r>
            <a:r>
              <a:rPr lang="en-US" altLang="ja-JP" sz="1300" dirty="0"/>
              <a:t>※</a:t>
            </a:r>
            <a:r>
              <a:rPr lang="ja-JP" altLang="en-US" sz="1300" dirty="0"/>
              <a:t>一部の協会では１７時以降も対応いたします。</a:t>
            </a:r>
            <a:endParaRPr lang="en-US" altLang="ja-JP" sz="1300" dirty="0"/>
          </a:p>
        </p:txBody>
      </p:sp>
      <p:graphicFrame>
        <p:nvGraphicFramePr>
          <p:cNvPr id="7" name="表 6"/>
          <p:cNvGraphicFramePr>
            <a:graphicFrameLocks noGrp="1"/>
          </p:cNvGraphicFramePr>
          <p:nvPr>
            <p:extLst>
              <p:ext uri="{D42A27DB-BD31-4B8C-83A1-F6EECF244321}">
                <p14:modId xmlns:p14="http://schemas.microsoft.com/office/powerpoint/2010/main" val="1179699955"/>
              </p:ext>
            </p:extLst>
          </p:nvPr>
        </p:nvGraphicFramePr>
        <p:xfrm>
          <a:off x="155672" y="3168384"/>
          <a:ext cx="3201319" cy="4715982"/>
        </p:xfrm>
        <a:graphic>
          <a:graphicData uri="http://schemas.openxmlformats.org/drawingml/2006/table">
            <a:tbl>
              <a:tblPr firstRow="1" bandRow="1">
                <a:tableStyleId>{5940675A-B579-460E-94D1-54222C63F5DA}</a:tableStyleId>
              </a:tblPr>
              <a:tblGrid>
                <a:gridCol w="1883129"/>
                <a:gridCol w="1318190"/>
              </a:tblGrid>
              <a:tr h="174666">
                <a:tc>
                  <a:txBody>
                    <a:bodyPr/>
                    <a:lstStyle/>
                    <a:p>
                      <a:pPr algn="ctr" fontAlgn="ctr"/>
                      <a:r>
                        <a:rPr lang="ja-JP" altLang="en-US" sz="1000" u="none" strike="noStrike" dirty="0">
                          <a:effectLst/>
                          <a:latin typeface="+mn-ea"/>
                          <a:ea typeface="+mn-ea"/>
                        </a:rPr>
                        <a:t>協会名</a:t>
                      </a:r>
                      <a:endParaRPr lang="ja-JP" altLang="en-US" sz="1000" b="0" i="0" u="none" strike="noStrike" dirty="0">
                        <a:solidFill>
                          <a:srgbClr val="000000"/>
                        </a:solidFill>
                        <a:effectLst/>
                        <a:latin typeface="+mn-ea"/>
                        <a:ea typeface="+mn-ea"/>
                      </a:endParaRPr>
                    </a:p>
                  </a:txBody>
                  <a:tcPr marL="9525" marR="9525" marT="9525" marB="0" anchor="ctr">
                    <a:solidFill>
                      <a:schemeClr val="bg1">
                        <a:lumMod val="85000"/>
                      </a:schemeClr>
                    </a:solidFill>
                  </a:tcPr>
                </a:tc>
                <a:tc>
                  <a:txBody>
                    <a:bodyPr/>
                    <a:lstStyle/>
                    <a:p>
                      <a:pPr algn="ctr" fontAlgn="ctr"/>
                      <a:r>
                        <a:rPr lang="ja-JP" altLang="en-US" sz="1000" u="none" strike="noStrike" dirty="0">
                          <a:effectLst/>
                        </a:rPr>
                        <a:t>電話番号</a:t>
                      </a:r>
                      <a:endParaRPr lang="ja-JP" altLang="en-US" sz="1000" b="0" i="0" u="none" strike="noStrike" dirty="0">
                        <a:solidFill>
                          <a:srgbClr val="000000"/>
                        </a:solidFill>
                        <a:effectLst/>
                        <a:latin typeface="ＭＳ Ｐゴシック"/>
                      </a:endParaRPr>
                    </a:p>
                  </a:txBody>
                  <a:tcPr marL="9525" marR="9525" marT="9525" marB="0" anchor="ctr">
                    <a:solidFill>
                      <a:schemeClr val="bg1">
                        <a:lumMod val="85000"/>
                      </a:schemeClr>
                    </a:solidFill>
                  </a:tcPr>
                </a:tc>
              </a:tr>
              <a:tr h="174666">
                <a:tc>
                  <a:txBody>
                    <a:bodyPr/>
                    <a:lstStyle/>
                    <a:p>
                      <a:pPr algn="l" fontAlgn="ctr"/>
                      <a:r>
                        <a:rPr lang="zh-TW" altLang="en-US" sz="1000" u="none" strike="noStrike" dirty="0">
                          <a:effectLst/>
                          <a:latin typeface="+mn-ea"/>
                          <a:ea typeface="+mn-ea"/>
                        </a:rPr>
                        <a:t>北海道信用保証協会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effectLst/>
                          <a:latin typeface="+mn-ea"/>
                          <a:ea typeface="+mn-ea"/>
                        </a:rPr>
                        <a:t>011-241-5554</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青森県信用保証協会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effectLst/>
                          <a:latin typeface="+mn-ea"/>
                          <a:ea typeface="+mn-ea"/>
                        </a:rPr>
                        <a:t>017-723-1354</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岩手県信用保証協会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effectLst/>
                          <a:latin typeface="+mn-ea"/>
                          <a:ea typeface="+mn-ea"/>
                        </a:rPr>
                        <a:t>019-654-1505</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宮城県信用保証協会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022-225-6495</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秋田県信用保証協会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effectLst/>
                          <a:latin typeface="+mn-ea"/>
                          <a:ea typeface="+mn-ea"/>
                        </a:rPr>
                        <a:t>018-863-9011</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山形県信用保証協会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effectLst/>
                          <a:latin typeface="+mn-ea"/>
                          <a:ea typeface="+mn-ea"/>
                        </a:rPr>
                        <a:t>023-647-2247</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福島県信用保証協会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024-526-2331</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茨城県信用保証協会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029-224-7815</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栃木県信用保証協会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effectLst/>
                          <a:latin typeface="+mn-ea"/>
                          <a:ea typeface="+mn-ea"/>
                        </a:rPr>
                        <a:t>028-635-2121</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群馬県信用保証協会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027-231-8875</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埼玉県信用保証協会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048-647-4713</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千葉県信用保証協会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043-221-8185</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東京信用保証協会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03-3272-3081</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神奈川県信用保証協会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045-681-7145</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CN" altLang="en-US" sz="1000" u="none" strike="noStrike" dirty="0">
                          <a:effectLst/>
                          <a:latin typeface="+mn-ea"/>
                          <a:ea typeface="+mn-ea"/>
                        </a:rPr>
                        <a:t>横浜市信用保証協会</a:t>
                      </a:r>
                      <a:endParaRPr lang="zh-CN"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045-662-6623</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川崎市信用保証協会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effectLst/>
                          <a:latin typeface="+mn-ea"/>
                          <a:ea typeface="+mn-ea"/>
                        </a:rPr>
                        <a:t>044-211-0503</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新潟県信用保証協会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025-267-1312</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山梨県信用保証協会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0120-970-260</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a:effectLst/>
                          <a:latin typeface="+mn-ea"/>
                          <a:ea typeface="+mn-ea"/>
                        </a:rPr>
                        <a:t>長野県信用保証協会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026-234-7680</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a:effectLst/>
                          <a:latin typeface="+mn-ea"/>
                          <a:ea typeface="+mn-ea"/>
                        </a:rPr>
                        <a:t>静岡県信用保証協会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effectLst/>
                          <a:latin typeface="+mn-ea"/>
                          <a:ea typeface="+mn-ea"/>
                        </a:rPr>
                        <a:t>054-252-2120</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a:effectLst/>
                          <a:latin typeface="+mn-ea"/>
                          <a:ea typeface="+mn-ea"/>
                        </a:rPr>
                        <a:t>愛知県信用保証協会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b="0" i="0" u="none" strike="noStrike" dirty="0" smtClean="0">
                          <a:solidFill>
                            <a:srgbClr val="000000"/>
                          </a:solidFill>
                          <a:effectLst/>
                          <a:latin typeface="+mn-ea"/>
                          <a:ea typeface="+mn-ea"/>
                        </a:rPr>
                        <a:t>0120-454-754</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a:effectLst/>
                          <a:latin typeface="+mn-ea"/>
                          <a:ea typeface="+mn-ea"/>
                        </a:rPr>
                        <a:t>名古屋市信用保証協会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effectLst/>
                          <a:latin typeface="+mn-ea"/>
                          <a:ea typeface="+mn-ea"/>
                        </a:rPr>
                        <a:t>052-212-3011</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a:effectLst/>
                          <a:latin typeface="+mn-ea"/>
                          <a:ea typeface="+mn-ea"/>
                        </a:rPr>
                        <a:t>岐阜県信用保証協会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effectLst/>
                          <a:latin typeface="+mn-ea"/>
                          <a:ea typeface="+mn-ea"/>
                        </a:rPr>
                        <a:t>058-276-8123</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岐阜市信用保証協会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b="0" i="0" u="none" strike="noStrike" dirty="0" smtClean="0">
                          <a:solidFill>
                            <a:srgbClr val="000000"/>
                          </a:solidFill>
                          <a:effectLst/>
                          <a:latin typeface="+mn-ea"/>
                          <a:ea typeface="+mn-ea"/>
                        </a:rPr>
                        <a:t>058-265-4611</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三重県信用保証協会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effectLst/>
                          <a:latin typeface="+mn-ea"/>
                          <a:ea typeface="+mn-ea"/>
                        </a:rPr>
                        <a:t>059-229-6021</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富山県信用保証協会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effectLst/>
                          <a:latin typeface="+mn-ea"/>
                          <a:ea typeface="+mn-ea"/>
                        </a:rPr>
                        <a:t>076-423-3171</a:t>
                      </a:r>
                      <a:endParaRPr lang="en-US" altLang="ja-JP" sz="1000" b="0" i="0" u="none" strike="noStrike" dirty="0">
                        <a:solidFill>
                          <a:srgbClr val="000000"/>
                        </a:solidFill>
                        <a:effectLst/>
                        <a:latin typeface="+mn-ea"/>
                        <a:ea typeface="+mn-ea"/>
                      </a:endParaRPr>
                    </a:p>
                  </a:txBody>
                  <a:tcPr marL="9525" marR="9525" marT="9525" marB="0" anchor="ct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725940891"/>
              </p:ext>
            </p:extLst>
          </p:nvPr>
        </p:nvGraphicFramePr>
        <p:xfrm>
          <a:off x="3456176" y="3168384"/>
          <a:ext cx="3213184" cy="4715982"/>
        </p:xfrm>
        <a:graphic>
          <a:graphicData uri="http://schemas.openxmlformats.org/drawingml/2006/table">
            <a:tbl>
              <a:tblPr firstRow="1" bandRow="1">
                <a:tableStyleId>{5940675A-B579-460E-94D1-54222C63F5DA}</a:tableStyleId>
              </a:tblPr>
              <a:tblGrid>
                <a:gridCol w="2013595"/>
                <a:gridCol w="1199589"/>
              </a:tblGrid>
              <a:tr h="174666">
                <a:tc>
                  <a:txBody>
                    <a:bodyPr/>
                    <a:lstStyle/>
                    <a:p>
                      <a:pPr algn="ctr" fontAlgn="ctr"/>
                      <a:r>
                        <a:rPr lang="ja-JP" altLang="en-US" sz="1000" u="none" strike="noStrike" dirty="0">
                          <a:effectLst/>
                          <a:latin typeface="+mn-ea"/>
                          <a:ea typeface="+mn-ea"/>
                        </a:rPr>
                        <a:t>協会名</a:t>
                      </a:r>
                      <a:endParaRPr lang="ja-JP" altLang="en-US" sz="1000" b="0" i="0" u="none" strike="noStrike" dirty="0">
                        <a:solidFill>
                          <a:srgbClr val="000000"/>
                        </a:solidFill>
                        <a:effectLst/>
                        <a:latin typeface="+mn-ea"/>
                        <a:ea typeface="+mn-ea"/>
                      </a:endParaRPr>
                    </a:p>
                  </a:txBody>
                  <a:tcPr marL="9525" marR="9525" marT="9525" marB="0" anchor="ctr">
                    <a:solidFill>
                      <a:schemeClr val="bg1">
                        <a:lumMod val="85000"/>
                      </a:schemeClr>
                    </a:solidFill>
                  </a:tcPr>
                </a:tc>
                <a:tc>
                  <a:txBody>
                    <a:bodyPr/>
                    <a:lstStyle/>
                    <a:p>
                      <a:pPr algn="ctr" fontAlgn="ctr"/>
                      <a:r>
                        <a:rPr lang="ja-JP" altLang="en-US" sz="1000" u="none" strike="noStrike" dirty="0">
                          <a:effectLst/>
                        </a:rPr>
                        <a:t>電話番号</a:t>
                      </a:r>
                      <a:endParaRPr lang="ja-JP" altLang="en-US" sz="1000" b="0" i="0" u="none" strike="noStrike" dirty="0">
                        <a:solidFill>
                          <a:srgbClr val="000000"/>
                        </a:solidFill>
                        <a:effectLst/>
                        <a:latin typeface="ＭＳ Ｐゴシック"/>
                      </a:endParaRPr>
                    </a:p>
                  </a:txBody>
                  <a:tcPr marL="9525" marR="9525" marT="9525" marB="0" anchor="ctr">
                    <a:solidFill>
                      <a:schemeClr val="bg1">
                        <a:lumMod val="85000"/>
                      </a:schemeClr>
                    </a:solidFill>
                  </a:tcPr>
                </a:tc>
              </a:tr>
              <a:tr h="174666">
                <a:tc>
                  <a:txBody>
                    <a:bodyPr/>
                    <a:lstStyle/>
                    <a:p>
                      <a:pPr algn="l" fontAlgn="ctr"/>
                      <a:r>
                        <a:rPr lang="zh-TW" altLang="en-US" sz="1000" u="none" strike="noStrike" dirty="0">
                          <a:effectLst/>
                          <a:latin typeface="+mn-ea"/>
                          <a:ea typeface="+mn-ea"/>
                        </a:rPr>
                        <a:t>石川県信用保証協会</a:t>
                      </a:r>
                      <a:endParaRPr lang="zh-TW" altLang="en-US" sz="1000" b="0" i="0" u="none" strike="noStrike" dirty="0">
                        <a:solidFill>
                          <a:srgbClr val="000000"/>
                        </a:solidFill>
                        <a:effectLst/>
                        <a:latin typeface="+mn-ea"/>
                        <a:ea typeface="+mn-ea"/>
                      </a:endParaRPr>
                    </a:p>
                  </a:txBody>
                  <a:tcPr marL="9525" marR="9525" marT="9525" marB="0" anchor="ctr">
                    <a:noFill/>
                  </a:tcPr>
                </a:tc>
                <a:tc>
                  <a:txBody>
                    <a:bodyPr/>
                    <a:lstStyle/>
                    <a:p>
                      <a:pPr algn="ctr" fontAlgn="ctr"/>
                      <a:r>
                        <a:rPr lang="en-US" altLang="ja-JP" sz="1000" u="none" strike="noStrike" dirty="0" smtClean="0">
                          <a:effectLst/>
                          <a:latin typeface="+mn-ea"/>
                          <a:ea typeface="+mn-ea"/>
                        </a:rPr>
                        <a:t>076-222-1522</a:t>
                      </a:r>
                      <a:endParaRPr lang="en-US" altLang="ja-JP" sz="1000" b="0" i="0" u="none" strike="noStrike" dirty="0">
                        <a:solidFill>
                          <a:srgbClr val="000000"/>
                        </a:solidFill>
                        <a:effectLst/>
                        <a:latin typeface="+mn-ea"/>
                        <a:ea typeface="+mn-ea"/>
                      </a:endParaRPr>
                    </a:p>
                  </a:txBody>
                  <a:tcPr marL="9525" marR="9525" marT="9525" marB="0" anchor="ctr">
                    <a:noFill/>
                  </a:tcPr>
                </a:tc>
              </a:tr>
              <a:tr h="174666">
                <a:tc>
                  <a:txBody>
                    <a:bodyPr/>
                    <a:lstStyle/>
                    <a:p>
                      <a:pPr algn="l" fontAlgn="ctr"/>
                      <a:r>
                        <a:rPr lang="zh-TW" altLang="en-US" sz="1000" u="none" strike="noStrike" dirty="0">
                          <a:effectLst/>
                          <a:latin typeface="+mn-ea"/>
                          <a:ea typeface="+mn-ea"/>
                        </a:rPr>
                        <a:t>福井県信用保証協会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effectLst/>
                          <a:latin typeface="+mn-ea"/>
                          <a:ea typeface="+mn-ea"/>
                        </a:rPr>
                        <a:t>0776-33-1800</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滋賀県信用保証協会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077-511-1321</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a:effectLst/>
                          <a:latin typeface="+mn-ea"/>
                          <a:ea typeface="+mn-ea"/>
                        </a:rPr>
                        <a:t>京都信用保証協会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effectLst/>
                          <a:latin typeface="+mn-ea"/>
                          <a:ea typeface="+mn-ea"/>
                        </a:rPr>
                        <a:t>075-314-7221</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a:effectLst/>
                          <a:latin typeface="+mn-ea"/>
                          <a:ea typeface="+mn-ea"/>
                        </a:rPr>
                        <a:t>大阪府中小企業信用保証協会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06-6131-7321</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a:effectLst/>
                          <a:latin typeface="+mn-ea"/>
                          <a:ea typeface="+mn-ea"/>
                        </a:rPr>
                        <a:t>大阪市信用保証協会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effectLst/>
                          <a:latin typeface="+mn-ea"/>
                          <a:ea typeface="+mn-ea"/>
                        </a:rPr>
                        <a:t>06-6260-1700</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a:effectLst/>
                          <a:latin typeface="+mn-ea"/>
                          <a:ea typeface="+mn-ea"/>
                        </a:rPr>
                        <a:t>兵庫県信用保証協会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effectLst/>
                          <a:latin typeface="+mn-ea"/>
                          <a:ea typeface="+mn-ea"/>
                        </a:rPr>
                        <a:t>078-393-3900</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奈良県信用保証協会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0742-33-0552</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a:effectLst/>
                          <a:latin typeface="+mn-ea"/>
                          <a:ea typeface="+mn-ea"/>
                        </a:rPr>
                        <a:t>和歌山県信用保証協会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073-433-9704</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鳥取県信用保証協会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solidFill>
                            <a:schemeClr val="tx1"/>
                          </a:solidFill>
                          <a:effectLst/>
                          <a:latin typeface="+mj-ea"/>
                          <a:ea typeface="+mj-ea"/>
                        </a:rPr>
                        <a:t>0857-26-6631</a:t>
                      </a:r>
                      <a:endParaRPr lang="en-US" altLang="ja-JP" sz="1000" b="0" i="0" u="none" strike="noStrike" dirty="0">
                        <a:solidFill>
                          <a:schemeClr val="tx1"/>
                        </a:solidFill>
                        <a:effectLst/>
                        <a:latin typeface="+mj-ea"/>
                        <a:ea typeface="+mj-ea"/>
                      </a:endParaRPr>
                    </a:p>
                  </a:txBody>
                  <a:tcPr marL="9525" marR="9525" marT="9525" marB="0" anchor="ctr"/>
                </a:tc>
              </a:tr>
              <a:tr h="174666">
                <a:tc>
                  <a:txBody>
                    <a:bodyPr/>
                    <a:lstStyle/>
                    <a:p>
                      <a:pPr algn="l" fontAlgn="ctr"/>
                      <a:r>
                        <a:rPr lang="zh-TW" altLang="en-US" sz="1000" u="none" strike="noStrike">
                          <a:effectLst/>
                          <a:latin typeface="+mn-ea"/>
                          <a:ea typeface="+mn-ea"/>
                        </a:rPr>
                        <a:t>島根県信用保証協会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b="0" u="none" strike="noStrike" dirty="0" smtClean="0">
                          <a:solidFill>
                            <a:schemeClr val="tx1"/>
                          </a:solidFill>
                          <a:effectLst/>
                          <a:latin typeface="+mj-ea"/>
                          <a:ea typeface="+mj-ea"/>
                        </a:rPr>
                        <a:t>0852-22-2837</a:t>
                      </a:r>
                      <a:endParaRPr lang="en-US" altLang="ja-JP" sz="1000" b="0" i="0" u="none" strike="noStrike" dirty="0">
                        <a:solidFill>
                          <a:schemeClr val="tx1"/>
                        </a:solidFill>
                        <a:effectLst/>
                        <a:latin typeface="+mj-ea"/>
                        <a:ea typeface="+mj-ea"/>
                      </a:endParaRPr>
                    </a:p>
                  </a:txBody>
                  <a:tcPr marL="9525" marR="9525" marT="9525" marB="0" anchor="ctr"/>
                </a:tc>
              </a:tr>
              <a:tr h="174666">
                <a:tc>
                  <a:txBody>
                    <a:bodyPr/>
                    <a:lstStyle/>
                    <a:p>
                      <a:pPr algn="l" fontAlgn="ctr"/>
                      <a:r>
                        <a:rPr lang="zh-TW" altLang="en-US" sz="1000" u="none" strike="noStrike">
                          <a:effectLst/>
                          <a:latin typeface="+mn-ea"/>
                          <a:ea typeface="+mn-ea"/>
                        </a:rPr>
                        <a:t>岡山県信用保証協会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b="0" u="none" strike="noStrike" dirty="0" smtClean="0">
                          <a:solidFill>
                            <a:schemeClr val="tx1"/>
                          </a:solidFill>
                          <a:effectLst/>
                          <a:latin typeface="+mj-ea"/>
                          <a:ea typeface="+mj-ea"/>
                        </a:rPr>
                        <a:t>086-243-1122</a:t>
                      </a:r>
                      <a:endParaRPr lang="en-US" altLang="ja-JP" sz="1000" b="0" i="0" u="none" strike="noStrike" dirty="0">
                        <a:solidFill>
                          <a:schemeClr val="tx1"/>
                        </a:solidFill>
                        <a:effectLst/>
                        <a:latin typeface="+mj-ea"/>
                        <a:ea typeface="+mj-ea"/>
                      </a:endParaRPr>
                    </a:p>
                  </a:txBody>
                  <a:tcPr marL="9525" marR="9525" marT="9525" marB="0" anchor="ctr"/>
                </a:tc>
              </a:tr>
              <a:tr h="174666">
                <a:tc>
                  <a:txBody>
                    <a:bodyPr/>
                    <a:lstStyle/>
                    <a:p>
                      <a:pPr algn="l" fontAlgn="ctr"/>
                      <a:r>
                        <a:rPr lang="zh-TW" altLang="en-US" sz="1000" u="none" strike="noStrike">
                          <a:effectLst/>
                          <a:latin typeface="+mn-ea"/>
                          <a:ea typeface="+mn-ea"/>
                        </a:rPr>
                        <a:t>広島県信用保証協会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b="0" u="none" strike="noStrike" dirty="0" smtClean="0">
                          <a:solidFill>
                            <a:schemeClr val="tx1"/>
                          </a:solidFill>
                          <a:effectLst/>
                          <a:latin typeface="+mj-ea"/>
                          <a:ea typeface="+mj-ea"/>
                        </a:rPr>
                        <a:t>082-222-8403</a:t>
                      </a:r>
                      <a:endParaRPr lang="en-US" altLang="ja-JP" sz="1000" b="0" i="0" u="none" strike="noStrike" dirty="0">
                        <a:solidFill>
                          <a:schemeClr val="tx1"/>
                        </a:solidFill>
                        <a:effectLst/>
                        <a:latin typeface="+mj-ea"/>
                        <a:ea typeface="+mj-ea"/>
                      </a:endParaRPr>
                    </a:p>
                  </a:txBody>
                  <a:tcPr marL="9525" marR="9525" marT="9525" marB="0" anchor="ctr"/>
                </a:tc>
              </a:tr>
              <a:tr h="174666">
                <a:tc>
                  <a:txBody>
                    <a:bodyPr/>
                    <a:lstStyle/>
                    <a:p>
                      <a:pPr algn="l" fontAlgn="ctr"/>
                      <a:r>
                        <a:rPr lang="zh-TW" altLang="en-US" sz="1000" u="none" strike="noStrike" dirty="0">
                          <a:effectLst/>
                          <a:latin typeface="+mn-ea"/>
                          <a:ea typeface="+mn-ea"/>
                        </a:rPr>
                        <a:t>山口県信用保証協会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b="0" u="none" strike="noStrike" dirty="0" smtClean="0">
                          <a:solidFill>
                            <a:schemeClr val="tx1"/>
                          </a:solidFill>
                          <a:effectLst/>
                          <a:latin typeface="+mj-ea"/>
                          <a:ea typeface="+mj-ea"/>
                        </a:rPr>
                        <a:t>083-921-3094</a:t>
                      </a:r>
                      <a:endParaRPr lang="en-US" altLang="ja-JP" sz="1000" b="0" i="0" u="none" strike="noStrike" dirty="0">
                        <a:solidFill>
                          <a:schemeClr val="tx1"/>
                        </a:solidFill>
                        <a:effectLst/>
                        <a:latin typeface="+mj-ea"/>
                        <a:ea typeface="+mj-ea"/>
                      </a:endParaRPr>
                    </a:p>
                  </a:txBody>
                  <a:tcPr marL="9525" marR="9525" marT="9525" marB="0" anchor="ctr"/>
                </a:tc>
              </a:tr>
              <a:tr h="174666">
                <a:tc>
                  <a:txBody>
                    <a:bodyPr/>
                    <a:lstStyle/>
                    <a:p>
                      <a:pPr algn="l" fontAlgn="ctr"/>
                      <a:r>
                        <a:rPr lang="zh-TW" altLang="en-US" sz="1000" u="none" strike="noStrike">
                          <a:effectLst/>
                          <a:latin typeface="+mn-ea"/>
                          <a:ea typeface="+mn-ea"/>
                        </a:rPr>
                        <a:t>香川県信用保証協会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b="0" u="none" strike="noStrike" dirty="0" smtClean="0">
                          <a:solidFill>
                            <a:schemeClr val="tx1"/>
                          </a:solidFill>
                          <a:effectLst/>
                          <a:latin typeface="+mj-ea"/>
                          <a:ea typeface="+mj-ea"/>
                        </a:rPr>
                        <a:t>087-851-0062</a:t>
                      </a:r>
                      <a:endParaRPr lang="en-US" altLang="ja-JP" sz="1000" b="0" i="0" u="none" strike="noStrike" dirty="0">
                        <a:solidFill>
                          <a:schemeClr val="tx1"/>
                        </a:solidFill>
                        <a:effectLst/>
                        <a:latin typeface="+mj-ea"/>
                        <a:ea typeface="+mj-ea"/>
                      </a:endParaRPr>
                    </a:p>
                  </a:txBody>
                  <a:tcPr marL="9525" marR="9525" marT="9525" marB="0" anchor="ctr"/>
                </a:tc>
              </a:tr>
              <a:tr h="174666">
                <a:tc>
                  <a:txBody>
                    <a:bodyPr/>
                    <a:lstStyle/>
                    <a:p>
                      <a:pPr algn="l" fontAlgn="ctr"/>
                      <a:r>
                        <a:rPr lang="zh-TW" altLang="en-US" sz="1000" u="none" strike="noStrike">
                          <a:effectLst/>
                          <a:latin typeface="+mn-ea"/>
                          <a:ea typeface="+mn-ea"/>
                        </a:rPr>
                        <a:t>徳島県信用保証協会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b="0" u="none" strike="noStrike" dirty="0" smtClean="0">
                          <a:solidFill>
                            <a:schemeClr val="tx1"/>
                          </a:solidFill>
                          <a:effectLst/>
                          <a:latin typeface="+mj-ea"/>
                          <a:ea typeface="+mj-ea"/>
                        </a:rPr>
                        <a:t>088-622-0210</a:t>
                      </a:r>
                      <a:endParaRPr lang="en-US" altLang="ja-JP" sz="1000" b="0" i="0" u="none" strike="noStrike" dirty="0">
                        <a:solidFill>
                          <a:schemeClr val="tx1"/>
                        </a:solidFill>
                        <a:effectLst/>
                        <a:latin typeface="+mj-ea"/>
                        <a:ea typeface="+mj-ea"/>
                      </a:endParaRPr>
                    </a:p>
                  </a:txBody>
                  <a:tcPr marL="9525" marR="9525" marT="9525" marB="0" anchor="ctr"/>
                </a:tc>
              </a:tr>
              <a:tr h="174666">
                <a:tc>
                  <a:txBody>
                    <a:bodyPr/>
                    <a:lstStyle/>
                    <a:p>
                      <a:pPr algn="l" fontAlgn="ctr"/>
                      <a:r>
                        <a:rPr lang="zh-TW" altLang="en-US" sz="1000" u="none" strike="noStrike">
                          <a:effectLst/>
                          <a:latin typeface="+mn-ea"/>
                          <a:ea typeface="+mn-ea"/>
                        </a:rPr>
                        <a:t>高知県信用保証協会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solidFill>
                            <a:schemeClr val="tx1"/>
                          </a:solidFill>
                          <a:effectLst/>
                          <a:latin typeface="+mj-ea"/>
                          <a:ea typeface="+mj-ea"/>
                        </a:rPr>
                        <a:t>088-823-3261</a:t>
                      </a:r>
                      <a:endParaRPr lang="en-US" altLang="ja-JP" sz="1000" b="0" i="0" u="none" strike="noStrike" dirty="0">
                        <a:solidFill>
                          <a:schemeClr val="tx1"/>
                        </a:solidFill>
                        <a:effectLst/>
                        <a:latin typeface="+mj-ea"/>
                        <a:ea typeface="+mj-ea"/>
                      </a:endParaRPr>
                    </a:p>
                  </a:txBody>
                  <a:tcPr marL="9525" marR="9525" marT="9525" marB="0" anchor="ctr"/>
                </a:tc>
              </a:tr>
              <a:tr h="174666">
                <a:tc>
                  <a:txBody>
                    <a:bodyPr/>
                    <a:lstStyle/>
                    <a:p>
                      <a:pPr algn="l" fontAlgn="ctr"/>
                      <a:r>
                        <a:rPr lang="zh-TW" altLang="en-US" sz="1000" u="none" strike="noStrike" dirty="0">
                          <a:effectLst/>
                          <a:latin typeface="+mn-ea"/>
                          <a:ea typeface="+mn-ea"/>
                        </a:rPr>
                        <a:t>愛媛県信用保証協会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solidFill>
                            <a:schemeClr val="tx1"/>
                          </a:solidFill>
                          <a:effectLst/>
                          <a:latin typeface="+mj-ea"/>
                          <a:ea typeface="+mj-ea"/>
                        </a:rPr>
                        <a:t>089-931-2111</a:t>
                      </a:r>
                      <a:endParaRPr lang="en-US" altLang="ja-JP" sz="1000" b="0" i="0" u="none" strike="noStrike" dirty="0">
                        <a:solidFill>
                          <a:schemeClr val="tx1"/>
                        </a:solidFill>
                        <a:effectLst/>
                        <a:latin typeface="+mj-ea"/>
                        <a:ea typeface="+mj-ea"/>
                      </a:endParaRPr>
                    </a:p>
                  </a:txBody>
                  <a:tcPr marL="9525" marR="9525" marT="9525" marB="0" anchor="ctr"/>
                </a:tc>
              </a:tr>
              <a:tr h="174666">
                <a:tc>
                  <a:txBody>
                    <a:bodyPr/>
                    <a:lstStyle/>
                    <a:p>
                      <a:pPr algn="l" fontAlgn="ctr"/>
                      <a:r>
                        <a:rPr lang="zh-TW" altLang="en-US" sz="1000" u="none" strike="noStrike">
                          <a:effectLst/>
                          <a:latin typeface="+mn-ea"/>
                          <a:ea typeface="+mn-ea"/>
                        </a:rPr>
                        <a:t>福岡県信用保証協会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092-415-2609</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a:effectLst/>
                          <a:latin typeface="+mn-ea"/>
                          <a:ea typeface="+mn-ea"/>
                        </a:rPr>
                        <a:t>佐賀県信用保証協会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0952-24-4342</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a:effectLst/>
                          <a:latin typeface="+mn-ea"/>
                          <a:ea typeface="+mn-ea"/>
                        </a:rPr>
                        <a:t>長崎県信用保証協会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a:effectLst/>
                          <a:latin typeface="+mn-ea"/>
                          <a:ea typeface="+mn-ea"/>
                        </a:rPr>
                        <a:t>095-822-9171</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a:effectLst/>
                          <a:latin typeface="+mn-ea"/>
                          <a:ea typeface="+mn-ea"/>
                        </a:rPr>
                        <a:t>熊本県信用保証協会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a:effectLst/>
                          <a:latin typeface="+mn-ea"/>
                          <a:ea typeface="+mn-ea"/>
                        </a:rPr>
                        <a:t>096-375-2000</a:t>
                      </a:r>
                      <a:endParaRPr lang="en-US" altLang="ja-JP" sz="1000" b="0" i="0" u="none" strike="noStrike">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a:effectLst/>
                          <a:latin typeface="+mn-ea"/>
                          <a:ea typeface="+mn-ea"/>
                        </a:rPr>
                        <a:t>大分県信用保証協会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a:effectLst/>
                          <a:latin typeface="+mn-ea"/>
                          <a:ea typeface="+mn-ea"/>
                        </a:rPr>
                        <a:t>097-532-8336</a:t>
                      </a:r>
                      <a:endParaRPr lang="en-US" altLang="ja-JP" sz="1000" b="0" i="0" u="none" strike="noStrike">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a:effectLst/>
                          <a:latin typeface="+mn-ea"/>
                          <a:ea typeface="+mn-ea"/>
                        </a:rPr>
                        <a:t>宮崎県信用保証協会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0985-24-8253</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a:effectLst/>
                          <a:latin typeface="+mn-ea"/>
                          <a:ea typeface="+mn-ea"/>
                        </a:rPr>
                        <a:t>鹿児島県信用保証協会</a:t>
                      </a:r>
                      <a:endParaRPr lang="zh-TW" altLang="en-US" sz="1000" b="0" i="0" u="none" strike="noStrike">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099-223-0271</a:t>
                      </a:r>
                      <a:endParaRPr lang="en-US" altLang="ja-JP" sz="1000" b="0" i="0" u="none" strike="noStrike" dirty="0">
                        <a:solidFill>
                          <a:srgbClr val="000000"/>
                        </a:solidFill>
                        <a:effectLst/>
                        <a:latin typeface="+mn-ea"/>
                        <a:ea typeface="+mn-ea"/>
                      </a:endParaRPr>
                    </a:p>
                  </a:txBody>
                  <a:tcPr marL="9525" marR="9525" marT="9525" marB="0" anchor="ctr"/>
                </a:tc>
              </a:tr>
              <a:tr h="174666">
                <a:tc>
                  <a:txBody>
                    <a:bodyPr/>
                    <a:lstStyle/>
                    <a:p>
                      <a:pPr algn="l" fontAlgn="ctr"/>
                      <a:r>
                        <a:rPr lang="zh-TW" altLang="en-US" sz="1000" u="none" strike="noStrike" dirty="0">
                          <a:effectLst/>
                          <a:latin typeface="+mn-ea"/>
                          <a:ea typeface="+mn-ea"/>
                        </a:rPr>
                        <a:t>沖縄県信用保証協会</a:t>
                      </a:r>
                      <a:endParaRPr lang="zh-TW"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000" u="none" strike="noStrike" dirty="0" smtClean="0">
                          <a:effectLst/>
                          <a:latin typeface="+mn-ea"/>
                          <a:ea typeface="+mn-ea"/>
                        </a:rPr>
                        <a:t>098-863-5300</a:t>
                      </a:r>
                      <a:endParaRPr lang="en-US" altLang="ja-JP" sz="1000" b="0" i="0" u="none" strike="noStrike" dirty="0">
                        <a:solidFill>
                          <a:srgbClr val="000000"/>
                        </a:solidFill>
                        <a:effectLst/>
                        <a:latin typeface="+mn-ea"/>
                        <a:ea typeface="+mn-ea"/>
                      </a:endParaRPr>
                    </a:p>
                  </a:txBody>
                  <a:tcPr marL="9525" marR="9525" marT="9525" marB="0" anchor="ctr"/>
                </a:tc>
              </a:tr>
            </a:tbl>
          </a:graphicData>
        </a:graphic>
      </p:graphicFrame>
      <p:sp>
        <p:nvSpPr>
          <p:cNvPr id="9" name="正方形/長方形 7"/>
          <p:cNvSpPr>
            <a:spLocks noChangeArrowheads="1"/>
          </p:cNvSpPr>
          <p:nvPr/>
        </p:nvSpPr>
        <p:spPr bwMode="auto">
          <a:xfrm>
            <a:off x="72083" y="2913939"/>
            <a:ext cx="4498264" cy="307777"/>
          </a:xfrm>
          <a:prstGeom prst="rect">
            <a:avLst/>
          </a:prstGeom>
          <a:noFill/>
          <a:ln w="9525">
            <a:noFill/>
            <a:miter lim="800000"/>
            <a:headEnd/>
            <a:tailEnd/>
          </a:ln>
        </p:spPr>
        <p:txBody>
          <a:bodyPr wrap="square">
            <a:spAutoFit/>
          </a:bodyPr>
          <a:lstStyle/>
          <a:p>
            <a:r>
              <a:rPr lang="ja-JP" altLang="en-US" sz="1400" b="1" dirty="0"/>
              <a:t>④</a:t>
            </a:r>
            <a:r>
              <a:rPr lang="ja-JP" altLang="en-US" sz="1400" b="1" dirty="0" smtClean="0"/>
              <a:t> 各信用保証協会</a:t>
            </a:r>
            <a:endParaRPr lang="ja-JP" altLang="en-US" sz="1300" dirty="0"/>
          </a:p>
        </p:txBody>
      </p:sp>
      <p:sp>
        <p:nvSpPr>
          <p:cNvPr id="10" name="正方形/長方形 9"/>
          <p:cNvSpPr/>
          <p:nvPr/>
        </p:nvSpPr>
        <p:spPr>
          <a:xfrm>
            <a:off x="104550" y="539552"/>
            <a:ext cx="6636817" cy="288032"/>
          </a:xfrm>
          <a:prstGeom prst="rect">
            <a:avLst/>
          </a:prstGeom>
          <a:solidFill>
            <a:srgbClr val="0000FF"/>
          </a:solidFill>
          <a:ln/>
          <a:effectLst>
            <a:outerShdw blurRad="50800" dist="38100" dir="2700000" algn="t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1400" dirty="0">
                <a:ea typeface="ＤＦ特太ゴシック体" pitchFamily="1" charset="-128"/>
              </a:rPr>
              <a:t>貸付制度</a:t>
            </a:r>
          </a:p>
        </p:txBody>
      </p:sp>
      <p:sp>
        <p:nvSpPr>
          <p:cNvPr id="11" name="正方形/長方形 7"/>
          <p:cNvSpPr>
            <a:spLocks noChangeArrowheads="1"/>
          </p:cNvSpPr>
          <p:nvPr/>
        </p:nvSpPr>
        <p:spPr bwMode="auto">
          <a:xfrm>
            <a:off x="612751" y="827584"/>
            <a:ext cx="3320305" cy="1169551"/>
          </a:xfrm>
          <a:prstGeom prst="rect">
            <a:avLst/>
          </a:prstGeom>
          <a:noFill/>
          <a:ln w="9525">
            <a:noFill/>
            <a:miter lim="800000"/>
            <a:headEnd/>
            <a:tailEnd/>
          </a:ln>
        </p:spPr>
        <p:txBody>
          <a:bodyPr wrap="square">
            <a:spAutoFit/>
          </a:bodyPr>
          <a:lstStyle/>
          <a:p>
            <a:r>
              <a:rPr lang="ja-JP" altLang="en-US" sz="1400" b="1" dirty="0"/>
              <a:t>①</a:t>
            </a:r>
            <a:r>
              <a:rPr lang="ja-JP" altLang="en-US" sz="1400" b="1" dirty="0" smtClean="0"/>
              <a:t> 日本</a:t>
            </a:r>
            <a:r>
              <a:rPr lang="ja-JP" altLang="en-US" sz="1400" b="1" dirty="0"/>
              <a:t>政策金融公庫</a:t>
            </a:r>
            <a:endParaRPr lang="en-US" altLang="ja-JP" sz="1400" b="1" dirty="0"/>
          </a:p>
          <a:p>
            <a:r>
              <a:rPr lang="ja-JP" altLang="en-US" sz="1400" dirty="0"/>
              <a:t>　　　平日　</a:t>
            </a:r>
            <a:r>
              <a:rPr lang="en-US" altLang="ja-JP" sz="1400" dirty="0" smtClean="0"/>
              <a:t>0120-154-505</a:t>
            </a:r>
          </a:p>
          <a:p>
            <a:r>
              <a:rPr lang="ja-JP" altLang="en-US" sz="1400" dirty="0" smtClean="0"/>
              <a:t>　　　</a:t>
            </a:r>
            <a:endParaRPr lang="en-US" altLang="ja-JP" sz="1400" dirty="0"/>
          </a:p>
          <a:p>
            <a:r>
              <a:rPr lang="ja-JP" altLang="en-US" sz="1400" b="1" dirty="0"/>
              <a:t>③</a:t>
            </a:r>
            <a:r>
              <a:rPr lang="ja-JP" altLang="en-US" sz="1400" dirty="0" smtClean="0"/>
              <a:t> </a:t>
            </a:r>
            <a:r>
              <a:rPr lang="ja-JP" altLang="en-US" sz="1400" b="1" dirty="0"/>
              <a:t>沖縄振興開発金融公庫　</a:t>
            </a:r>
            <a:r>
              <a:rPr lang="ja-JP" altLang="en-US" sz="1400" dirty="0"/>
              <a:t> </a:t>
            </a:r>
            <a:endParaRPr lang="en-US" altLang="ja-JP" sz="1400" dirty="0" smtClean="0"/>
          </a:p>
          <a:p>
            <a:r>
              <a:rPr lang="ja-JP" altLang="en-US" sz="1400" dirty="0"/>
              <a:t>　</a:t>
            </a:r>
            <a:r>
              <a:rPr lang="ja-JP" altLang="en-US" sz="1400" dirty="0" smtClean="0"/>
              <a:t>　　平日　</a:t>
            </a:r>
            <a:r>
              <a:rPr lang="en-US" altLang="ja-JP" sz="1400" dirty="0" smtClean="0"/>
              <a:t>098-941-1795</a:t>
            </a:r>
            <a:endParaRPr lang="en-US" altLang="ja-JP" sz="1400" dirty="0"/>
          </a:p>
        </p:txBody>
      </p:sp>
      <p:sp>
        <p:nvSpPr>
          <p:cNvPr id="12" name="テキスト ボックス 11"/>
          <p:cNvSpPr txBox="1"/>
          <p:nvPr/>
        </p:nvSpPr>
        <p:spPr>
          <a:xfrm>
            <a:off x="3220791" y="827584"/>
            <a:ext cx="3520578" cy="954107"/>
          </a:xfrm>
          <a:prstGeom prst="rect">
            <a:avLst/>
          </a:prstGeom>
          <a:noFill/>
        </p:spPr>
        <p:txBody>
          <a:bodyPr wrap="square" rtlCol="0">
            <a:spAutoFit/>
          </a:bodyPr>
          <a:lstStyle/>
          <a:p>
            <a:r>
              <a:rPr lang="ja-JP" altLang="en-US" sz="1400" b="1" dirty="0"/>
              <a:t>②</a:t>
            </a:r>
            <a:r>
              <a:rPr lang="ja-JP" altLang="en-US" sz="1400" dirty="0" smtClean="0"/>
              <a:t> </a:t>
            </a:r>
            <a:r>
              <a:rPr lang="ja-JP" altLang="en-US" sz="1400" b="1" dirty="0" smtClean="0"/>
              <a:t>商工</a:t>
            </a:r>
            <a:r>
              <a:rPr lang="ja-JP" altLang="en-US" sz="1400" b="1" dirty="0"/>
              <a:t>組合中央金庫</a:t>
            </a:r>
          </a:p>
          <a:p>
            <a:r>
              <a:rPr lang="ja-JP" altLang="en-US" sz="1400" dirty="0"/>
              <a:t>　　　平日　各営業店の</a:t>
            </a:r>
            <a:r>
              <a:rPr lang="ja-JP" altLang="en-US" sz="1400" dirty="0" smtClean="0"/>
              <a:t>代表電話</a:t>
            </a:r>
            <a:endParaRPr lang="en-US" altLang="ja-JP" sz="1400" dirty="0" smtClean="0"/>
          </a:p>
          <a:p>
            <a:r>
              <a:rPr lang="ja-JP" altLang="en-US" sz="1400" dirty="0"/>
              <a:t>　</a:t>
            </a:r>
            <a:r>
              <a:rPr lang="ja-JP" altLang="en-US" sz="1400" dirty="0" smtClean="0"/>
              <a:t>　　　　　　（</a:t>
            </a:r>
            <a:r>
              <a:rPr lang="en-US" altLang="ja-JP" sz="1400" dirty="0"/>
              <a:t>http://www.shokochukin.co.jp</a:t>
            </a:r>
            <a:r>
              <a:rPr lang="ja-JP" altLang="en-US" sz="1400" dirty="0"/>
              <a:t>）</a:t>
            </a:r>
          </a:p>
          <a:p>
            <a:r>
              <a:rPr lang="ja-JP" altLang="en-US" sz="1400" dirty="0"/>
              <a:t>　　　または　</a:t>
            </a:r>
            <a:r>
              <a:rPr lang="en-US" altLang="ja-JP" sz="1400" dirty="0"/>
              <a:t>0120-079-366 </a:t>
            </a:r>
          </a:p>
        </p:txBody>
      </p:sp>
      <p:sp>
        <p:nvSpPr>
          <p:cNvPr id="13" name="テキスト ボックス 12"/>
          <p:cNvSpPr txBox="1"/>
          <p:nvPr/>
        </p:nvSpPr>
        <p:spPr>
          <a:xfrm>
            <a:off x="3220791" y="1727106"/>
            <a:ext cx="3520576" cy="307777"/>
          </a:xfrm>
          <a:prstGeom prst="rect">
            <a:avLst/>
          </a:prstGeom>
          <a:noFill/>
        </p:spPr>
        <p:txBody>
          <a:bodyPr wrap="square" rtlCol="0">
            <a:spAutoFit/>
          </a:bodyPr>
          <a:lstStyle/>
          <a:p>
            <a:r>
              <a:rPr lang="en-US" altLang="ja-JP" sz="1400" dirty="0"/>
              <a:t>※</a:t>
            </a:r>
            <a:r>
              <a:rPr lang="ja-JP" altLang="en-US" sz="1400" dirty="0"/>
              <a:t>受付は、平日</a:t>
            </a:r>
            <a:r>
              <a:rPr lang="en-US" altLang="ja-JP" sz="1400" dirty="0"/>
              <a:t>9:00</a:t>
            </a:r>
            <a:r>
              <a:rPr lang="ja-JP" altLang="en-US" sz="1400" dirty="0"/>
              <a:t>～</a:t>
            </a:r>
            <a:r>
              <a:rPr lang="en-US" altLang="ja-JP" sz="1400" dirty="0" smtClean="0"/>
              <a:t>19:00</a:t>
            </a:r>
            <a:endParaRPr lang="en-US" altLang="ja-JP" sz="1400" dirty="0"/>
          </a:p>
        </p:txBody>
      </p:sp>
      <p:sp>
        <p:nvSpPr>
          <p:cNvPr id="14" name="正方形/長方形 13"/>
          <p:cNvSpPr/>
          <p:nvPr/>
        </p:nvSpPr>
        <p:spPr>
          <a:xfrm>
            <a:off x="113927" y="7956376"/>
            <a:ext cx="6627440" cy="360040"/>
          </a:xfrm>
          <a:prstGeom prst="rect">
            <a:avLst/>
          </a:prstGeom>
          <a:solidFill>
            <a:srgbClr val="0000FF"/>
          </a:solidFill>
          <a:ln/>
          <a:effectLst>
            <a:outerShdw blurRad="50800" dist="38100" dir="2700000" algn="t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1400" dirty="0">
                <a:ea typeface="ＤＦ特太ゴシック体" pitchFamily="1" charset="-128"/>
              </a:rPr>
              <a:t>どこに相談したらよいのか、お困りの場合</a:t>
            </a:r>
          </a:p>
        </p:txBody>
      </p:sp>
      <p:sp>
        <p:nvSpPr>
          <p:cNvPr id="15" name="テキスト ボックス 14"/>
          <p:cNvSpPr txBox="1"/>
          <p:nvPr/>
        </p:nvSpPr>
        <p:spPr>
          <a:xfrm>
            <a:off x="113927" y="8388424"/>
            <a:ext cx="6744073" cy="707886"/>
          </a:xfrm>
          <a:prstGeom prst="rect">
            <a:avLst/>
          </a:prstGeom>
          <a:noFill/>
        </p:spPr>
        <p:txBody>
          <a:bodyPr wrap="square">
            <a:spAutoFit/>
          </a:bodyPr>
          <a:lstStyle/>
          <a:p>
            <a:pPr marL="182563" indent="-182563">
              <a:defRPr/>
            </a:pPr>
            <a:r>
              <a:rPr lang="ja-JP" altLang="en-US" sz="1400" dirty="0"/>
              <a:t>■１つの窓口で資金繰りなど幅広く相談ができる</a:t>
            </a:r>
            <a:r>
              <a:rPr lang="ja-JP" altLang="en-US" sz="1400" b="1" dirty="0"/>
              <a:t>「中小企業電話相談ナビダイヤル」</a:t>
            </a:r>
            <a:r>
              <a:rPr lang="ja-JP" altLang="en-US" sz="1400" dirty="0"/>
              <a:t>を実施しています</a:t>
            </a:r>
            <a:r>
              <a:rPr lang="ja-JP" altLang="en-US" sz="1400" dirty="0" smtClean="0"/>
              <a:t>。</a:t>
            </a:r>
            <a:r>
              <a:rPr lang="ja-JP" altLang="en-US" sz="1400" dirty="0"/>
              <a:t>　</a:t>
            </a:r>
            <a:r>
              <a:rPr lang="en-US" altLang="ja-JP" sz="1400" b="1" u="sng" dirty="0"/>
              <a:t>TEL 0570</a:t>
            </a:r>
            <a:r>
              <a:rPr lang="ja-JP" altLang="en-US" sz="1400" b="1" u="sng" dirty="0"/>
              <a:t>－</a:t>
            </a:r>
            <a:r>
              <a:rPr lang="en-US" altLang="ja-JP" sz="1400" b="1" u="sng" dirty="0"/>
              <a:t>064</a:t>
            </a:r>
            <a:r>
              <a:rPr lang="ja-JP" altLang="en-US" sz="1400" b="1" u="sng" dirty="0"/>
              <a:t>－</a:t>
            </a:r>
            <a:r>
              <a:rPr lang="en-US" altLang="ja-JP" sz="1400" b="1" u="sng" dirty="0" smtClean="0"/>
              <a:t>350</a:t>
            </a:r>
            <a:endParaRPr lang="en-US" altLang="ja-JP" sz="1200" dirty="0"/>
          </a:p>
          <a:p>
            <a:pPr>
              <a:defRPr/>
            </a:pPr>
            <a:r>
              <a:rPr lang="en-US" altLang="ja-JP" sz="1200" dirty="0"/>
              <a:t>※</a:t>
            </a:r>
            <a:r>
              <a:rPr lang="ja-JP" altLang="en-US" sz="1200" dirty="0"/>
              <a:t>最寄りの経済産業局中小企業課につながります</a:t>
            </a:r>
            <a:r>
              <a:rPr lang="ja-JP" altLang="en-US" sz="1200" dirty="0" smtClean="0"/>
              <a:t>。受付</a:t>
            </a:r>
            <a:r>
              <a:rPr lang="ja-JP" altLang="en-US" sz="1200" dirty="0"/>
              <a:t>は、９：００～</a:t>
            </a:r>
            <a:r>
              <a:rPr lang="ja-JP" altLang="en-US" sz="1200" dirty="0" smtClean="0"/>
              <a:t>１７：３０（平日のみ）</a:t>
            </a:r>
            <a:endParaRPr lang="en-US" altLang="ja-JP" sz="1200" dirty="0"/>
          </a:p>
        </p:txBody>
      </p:sp>
    </p:spTree>
    <p:extLst>
      <p:ext uri="{BB962C8B-B14F-4D97-AF65-F5344CB8AC3E}">
        <p14:creationId xmlns:p14="http://schemas.microsoft.com/office/powerpoint/2010/main" val="2107847800"/>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412</TotalTime>
  <Words>573</Words>
  <Application>Microsoft Office PowerPoint</Application>
  <PresentationFormat>画面に合わせる (4:3)</PresentationFormat>
  <Paragraphs>168</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blank</vt:lpstr>
      <vt:lpstr>PowerPoint プレゼンテーション</vt:lpstr>
      <vt:lpstr>PowerPoint プレゼンテーション</vt:lpstr>
    </vt:vector>
  </TitlesOfParts>
  <Company>METI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METI</cp:lastModifiedBy>
  <cp:revision>23</cp:revision>
  <cp:lastPrinted>2013-03-07T14:49:22Z</cp:lastPrinted>
  <dcterms:created xsi:type="dcterms:W3CDTF">2013-03-06T15:51:49Z</dcterms:created>
  <dcterms:modified xsi:type="dcterms:W3CDTF">2013-03-08T07:00:04Z</dcterms:modified>
</cp:coreProperties>
</file>